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3" r:id="rId2"/>
  </p:sldMasterIdLst>
  <p:notesMasterIdLst>
    <p:notesMasterId r:id="rId33"/>
  </p:notesMasterIdLst>
  <p:sldIdLst>
    <p:sldId id="256" r:id="rId3"/>
    <p:sldId id="264" r:id="rId4"/>
    <p:sldId id="259" r:id="rId5"/>
    <p:sldId id="1048" r:id="rId6"/>
    <p:sldId id="265" r:id="rId7"/>
    <p:sldId id="1047" r:id="rId8"/>
    <p:sldId id="1046" r:id="rId9"/>
    <p:sldId id="1025" r:id="rId10"/>
    <p:sldId id="1026" r:id="rId11"/>
    <p:sldId id="1041" r:id="rId12"/>
    <p:sldId id="1042" r:id="rId13"/>
    <p:sldId id="1028" r:id="rId14"/>
    <p:sldId id="1029" r:id="rId15"/>
    <p:sldId id="1031" r:id="rId16"/>
    <p:sldId id="1055" r:id="rId17"/>
    <p:sldId id="1044" r:id="rId18"/>
    <p:sldId id="1045" r:id="rId19"/>
    <p:sldId id="268" r:id="rId20"/>
    <p:sldId id="1050" r:id="rId21"/>
    <p:sldId id="1051" r:id="rId22"/>
    <p:sldId id="1032" r:id="rId23"/>
    <p:sldId id="1033" r:id="rId24"/>
    <p:sldId id="1034" r:id="rId25"/>
    <p:sldId id="1035" r:id="rId26"/>
    <p:sldId id="1036" r:id="rId27"/>
    <p:sldId id="1037" r:id="rId28"/>
    <p:sldId id="1038" r:id="rId29"/>
    <p:sldId id="1039" r:id="rId30"/>
    <p:sldId id="1040" r:id="rId31"/>
    <p:sldId id="28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6AA307-A031-4FB7-A384-87422A94B815}" v="51" dt="2019-03-12T02:28:26.224"/>
    <p1510:client id="{E007CC00-D6DB-4888-BE1B-F424574D9752}" v="7" dt="2019-03-12T06:35:11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96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vinda Gunasekara" userId="bb277255-241d-4006-9d2b-8277ae80e847" providerId="ADAL" clId="{E007CC00-D6DB-4888-BE1B-F424574D9752}"/>
    <pc:docChg chg="undo custSel delSld modSld">
      <pc:chgData name="Kavinda Gunasekara" userId="bb277255-241d-4006-9d2b-8277ae80e847" providerId="ADAL" clId="{E007CC00-D6DB-4888-BE1B-F424574D9752}" dt="2019-03-12T06:39:14.825" v="466" actId="2696"/>
      <pc:docMkLst>
        <pc:docMk/>
      </pc:docMkLst>
      <pc:sldChg chg="modSp">
        <pc:chgData name="Kavinda Gunasekara" userId="bb277255-241d-4006-9d2b-8277ae80e847" providerId="ADAL" clId="{E007CC00-D6DB-4888-BE1B-F424574D9752}" dt="2019-03-12T03:46:26.189" v="94" actId="20577"/>
        <pc:sldMkLst>
          <pc:docMk/>
          <pc:sldMk cId="0" sldId="256"/>
        </pc:sldMkLst>
        <pc:spChg chg="mod">
          <ac:chgData name="Kavinda Gunasekara" userId="bb277255-241d-4006-9d2b-8277ae80e847" providerId="ADAL" clId="{E007CC00-D6DB-4888-BE1B-F424574D9752}" dt="2019-03-12T03:46:26.189" v="94" actId="20577"/>
          <ac:spMkLst>
            <pc:docMk/>
            <pc:sldMk cId="0" sldId="256"/>
            <ac:spMk id="59" creationId="{00000000-0000-0000-0000-000000000000}"/>
          </ac:spMkLst>
        </pc:spChg>
      </pc:sldChg>
      <pc:sldChg chg="modSp">
        <pc:chgData name="Kavinda Gunasekara" userId="bb277255-241d-4006-9d2b-8277ae80e847" providerId="ADAL" clId="{E007CC00-D6DB-4888-BE1B-F424574D9752}" dt="2019-03-12T03:49:57.678" v="110" actId="948"/>
        <pc:sldMkLst>
          <pc:docMk/>
          <pc:sldMk cId="2252229665" sldId="265"/>
        </pc:sldMkLst>
        <pc:spChg chg="mod">
          <ac:chgData name="Kavinda Gunasekara" userId="bb277255-241d-4006-9d2b-8277ae80e847" providerId="ADAL" clId="{E007CC00-D6DB-4888-BE1B-F424574D9752}" dt="2019-03-12T03:49:57.678" v="110" actId="948"/>
          <ac:spMkLst>
            <pc:docMk/>
            <pc:sldMk cId="2252229665" sldId="265"/>
            <ac:spMk id="3" creationId="{CDCDC60E-2EDE-42F2-B1B6-55CCA4254F82}"/>
          </ac:spMkLst>
        </pc:spChg>
      </pc:sldChg>
      <pc:sldChg chg="modSp">
        <pc:chgData name="Kavinda Gunasekara" userId="bb277255-241d-4006-9d2b-8277ae80e847" providerId="ADAL" clId="{E007CC00-D6DB-4888-BE1B-F424574D9752}" dt="2019-03-12T03:59:16.318" v="276" actId="20577"/>
        <pc:sldMkLst>
          <pc:docMk/>
          <pc:sldMk cId="3947084513" sldId="1028"/>
        </pc:sldMkLst>
        <pc:spChg chg="mod">
          <ac:chgData name="Kavinda Gunasekara" userId="bb277255-241d-4006-9d2b-8277ae80e847" providerId="ADAL" clId="{E007CC00-D6DB-4888-BE1B-F424574D9752}" dt="2019-03-12T03:59:16.318" v="276" actId="20577"/>
          <ac:spMkLst>
            <pc:docMk/>
            <pc:sldMk cId="3947084513" sldId="1028"/>
            <ac:spMk id="295945" creationId="{00000000-0000-0000-0000-000000000000}"/>
          </ac:spMkLst>
        </pc:spChg>
      </pc:sldChg>
      <pc:sldChg chg="modSp">
        <pc:chgData name="Kavinda Gunasekara" userId="bb277255-241d-4006-9d2b-8277ae80e847" providerId="ADAL" clId="{E007CC00-D6DB-4888-BE1B-F424574D9752}" dt="2019-03-12T03:57:35.601" v="234" actId="20577"/>
        <pc:sldMkLst>
          <pc:docMk/>
          <pc:sldMk cId="2776150901" sldId="1031"/>
        </pc:sldMkLst>
        <pc:spChg chg="mod">
          <ac:chgData name="Kavinda Gunasekara" userId="bb277255-241d-4006-9d2b-8277ae80e847" providerId="ADAL" clId="{E007CC00-D6DB-4888-BE1B-F424574D9752}" dt="2019-03-12T03:57:35.601" v="234" actId="20577"/>
          <ac:spMkLst>
            <pc:docMk/>
            <pc:sldMk cId="2776150901" sldId="1031"/>
            <ac:spMk id="5" creationId="{8D891F0A-7027-4C3A-B928-724B19D76D03}"/>
          </ac:spMkLst>
        </pc:spChg>
      </pc:sldChg>
      <pc:sldChg chg="modSp">
        <pc:chgData name="Kavinda Gunasekara" userId="bb277255-241d-4006-9d2b-8277ae80e847" providerId="ADAL" clId="{E007CC00-D6DB-4888-BE1B-F424574D9752}" dt="2019-03-12T04:03:21.299" v="284" actId="15"/>
        <pc:sldMkLst>
          <pc:docMk/>
          <pc:sldMk cId="838886771" sldId="1036"/>
        </pc:sldMkLst>
        <pc:spChg chg="mod">
          <ac:chgData name="Kavinda Gunasekara" userId="bb277255-241d-4006-9d2b-8277ae80e847" providerId="ADAL" clId="{E007CC00-D6DB-4888-BE1B-F424574D9752}" dt="2019-03-12T04:03:21.299" v="284" actId="15"/>
          <ac:spMkLst>
            <pc:docMk/>
            <pc:sldMk cId="838886771" sldId="1036"/>
            <ac:spMk id="5" creationId="{8D891F0A-7027-4C3A-B928-724B19D76D03}"/>
          </ac:spMkLst>
        </pc:spChg>
      </pc:sldChg>
      <pc:sldChg chg="modSp">
        <pc:chgData name="Kavinda Gunasekara" userId="bb277255-241d-4006-9d2b-8277ae80e847" providerId="ADAL" clId="{E007CC00-D6DB-4888-BE1B-F424574D9752}" dt="2019-03-12T04:34:51.730" v="436" actId="6549"/>
        <pc:sldMkLst>
          <pc:docMk/>
          <pc:sldMk cId="4206196776" sldId="1037"/>
        </pc:sldMkLst>
        <pc:spChg chg="mod">
          <ac:chgData name="Kavinda Gunasekara" userId="bb277255-241d-4006-9d2b-8277ae80e847" providerId="ADAL" clId="{E007CC00-D6DB-4888-BE1B-F424574D9752}" dt="2019-03-12T04:34:51.730" v="436" actId="6549"/>
          <ac:spMkLst>
            <pc:docMk/>
            <pc:sldMk cId="4206196776" sldId="1037"/>
            <ac:spMk id="5" creationId="{8D891F0A-7027-4C3A-B928-724B19D76D03}"/>
          </ac:spMkLst>
        </pc:spChg>
      </pc:sldChg>
      <pc:sldChg chg="modSp">
        <pc:chgData name="Kavinda Gunasekara" userId="bb277255-241d-4006-9d2b-8277ae80e847" providerId="ADAL" clId="{E007CC00-D6DB-4888-BE1B-F424574D9752}" dt="2019-03-12T04:06:50.413" v="370" actId="14100"/>
        <pc:sldMkLst>
          <pc:docMk/>
          <pc:sldMk cId="4071091556" sldId="1038"/>
        </pc:sldMkLst>
        <pc:spChg chg="mod">
          <ac:chgData name="Kavinda Gunasekara" userId="bb277255-241d-4006-9d2b-8277ae80e847" providerId="ADAL" clId="{E007CC00-D6DB-4888-BE1B-F424574D9752}" dt="2019-03-12T04:06:50.413" v="370" actId="14100"/>
          <ac:spMkLst>
            <pc:docMk/>
            <pc:sldMk cId="4071091556" sldId="1038"/>
            <ac:spMk id="4" creationId="{8ED6755A-305F-42E6-9FA3-841AC4907DC3}"/>
          </ac:spMkLst>
        </pc:spChg>
      </pc:sldChg>
      <pc:sldChg chg="modSp">
        <pc:chgData name="Kavinda Gunasekara" userId="bb277255-241d-4006-9d2b-8277ae80e847" providerId="ADAL" clId="{E007CC00-D6DB-4888-BE1B-F424574D9752}" dt="2019-03-12T04:35:46.634" v="464" actId="20577"/>
        <pc:sldMkLst>
          <pc:docMk/>
          <pc:sldMk cId="2657245046" sldId="1040"/>
        </pc:sldMkLst>
        <pc:spChg chg="mod">
          <ac:chgData name="Kavinda Gunasekara" userId="bb277255-241d-4006-9d2b-8277ae80e847" providerId="ADAL" clId="{E007CC00-D6DB-4888-BE1B-F424574D9752}" dt="2019-03-12T04:35:46.634" v="464" actId="20577"/>
          <ac:spMkLst>
            <pc:docMk/>
            <pc:sldMk cId="2657245046" sldId="1040"/>
            <ac:spMk id="5" creationId="{8D891F0A-7027-4C3A-B928-724B19D76D03}"/>
          </ac:spMkLst>
        </pc:spChg>
      </pc:sldChg>
      <pc:sldChg chg="modSp">
        <pc:chgData name="Kavinda Gunasekara" userId="bb277255-241d-4006-9d2b-8277ae80e847" providerId="ADAL" clId="{E007CC00-D6DB-4888-BE1B-F424574D9752}" dt="2019-03-12T03:54:31.658" v="196" actId="20577"/>
        <pc:sldMkLst>
          <pc:docMk/>
          <pc:sldMk cId="1983247112" sldId="1044"/>
        </pc:sldMkLst>
        <pc:spChg chg="mod">
          <ac:chgData name="Kavinda Gunasekara" userId="bb277255-241d-4006-9d2b-8277ae80e847" providerId="ADAL" clId="{E007CC00-D6DB-4888-BE1B-F424574D9752}" dt="2019-03-12T03:54:31.658" v="196" actId="20577"/>
          <ac:spMkLst>
            <pc:docMk/>
            <pc:sldMk cId="1983247112" sldId="1044"/>
            <ac:spMk id="5" creationId="{8D891F0A-7027-4C3A-B928-724B19D76D03}"/>
          </ac:spMkLst>
        </pc:spChg>
      </pc:sldChg>
      <pc:sldChg chg="addSp delSp modSp">
        <pc:chgData name="Kavinda Gunasekara" userId="bb277255-241d-4006-9d2b-8277ae80e847" providerId="ADAL" clId="{E007CC00-D6DB-4888-BE1B-F424574D9752}" dt="2019-03-12T04:20:44.872" v="422" actId="1076"/>
        <pc:sldMkLst>
          <pc:docMk/>
          <pc:sldMk cId="744215182" sldId="1045"/>
        </pc:sldMkLst>
        <pc:spChg chg="mod">
          <ac:chgData name="Kavinda Gunasekara" userId="bb277255-241d-4006-9d2b-8277ae80e847" providerId="ADAL" clId="{E007CC00-D6DB-4888-BE1B-F424574D9752}" dt="2019-03-12T04:02:22.274" v="280" actId="20577"/>
          <ac:spMkLst>
            <pc:docMk/>
            <pc:sldMk cId="744215182" sldId="1045"/>
            <ac:spMk id="2" creationId="{C57C403F-C01D-46E8-871D-D89171338202}"/>
          </ac:spMkLst>
        </pc:spChg>
        <pc:spChg chg="mod">
          <ac:chgData name="Kavinda Gunasekara" userId="bb277255-241d-4006-9d2b-8277ae80e847" providerId="ADAL" clId="{E007CC00-D6DB-4888-BE1B-F424574D9752}" dt="2019-03-12T04:19:54.518" v="418" actId="1076"/>
          <ac:spMkLst>
            <pc:docMk/>
            <pc:sldMk cId="744215182" sldId="1045"/>
            <ac:spMk id="5" creationId="{8D891F0A-7027-4C3A-B928-724B19D76D03}"/>
          </ac:spMkLst>
        </pc:spChg>
        <pc:spChg chg="add del mod">
          <ac:chgData name="Kavinda Gunasekara" userId="bb277255-241d-4006-9d2b-8277ae80e847" providerId="ADAL" clId="{E007CC00-D6DB-4888-BE1B-F424574D9752}" dt="2019-03-12T04:16:47.188" v="404" actId="478"/>
          <ac:spMkLst>
            <pc:docMk/>
            <pc:sldMk cId="744215182" sldId="1045"/>
            <ac:spMk id="8" creationId="{2C36C23C-1C09-4908-9A03-6A6FD1DB770B}"/>
          </ac:spMkLst>
        </pc:spChg>
        <pc:spChg chg="add mod">
          <ac:chgData name="Kavinda Gunasekara" userId="bb277255-241d-4006-9d2b-8277ae80e847" providerId="ADAL" clId="{E007CC00-D6DB-4888-BE1B-F424574D9752}" dt="2019-03-12T04:20:44.872" v="422" actId="1076"/>
          <ac:spMkLst>
            <pc:docMk/>
            <pc:sldMk cId="744215182" sldId="1045"/>
            <ac:spMk id="13" creationId="{F6878F8A-0362-48CD-AAD8-2D58DEEE78D0}"/>
          </ac:spMkLst>
        </pc:spChg>
        <pc:spChg chg="add mod">
          <ac:chgData name="Kavinda Gunasekara" userId="bb277255-241d-4006-9d2b-8277ae80e847" providerId="ADAL" clId="{E007CC00-D6DB-4888-BE1B-F424574D9752}" dt="2019-03-12T04:20:17.712" v="421" actId="1036"/>
          <ac:spMkLst>
            <pc:docMk/>
            <pc:sldMk cId="744215182" sldId="1045"/>
            <ac:spMk id="14" creationId="{5681535F-60FE-487D-89EF-790C30BD11A1}"/>
          </ac:spMkLst>
        </pc:spChg>
        <pc:cxnChg chg="add del mod">
          <ac:chgData name="Kavinda Gunasekara" userId="bb277255-241d-4006-9d2b-8277ae80e847" providerId="ADAL" clId="{E007CC00-D6DB-4888-BE1B-F424574D9752}" dt="2019-03-12T04:16:31.027" v="402" actId="478"/>
          <ac:cxnSpMkLst>
            <pc:docMk/>
            <pc:sldMk cId="744215182" sldId="1045"/>
            <ac:cxnSpMk id="7" creationId="{CA0FBB3C-559F-40BC-B5FE-5A1C17C503F1}"/>
          </ac:cxnSpMkLst>
        </pc:cxnChg>
        <pc:cxnChg chg="add del mod">
          <ac:chgData name="Kavinda Gunasekara" userId="bb277255-241d-4006-9d2b-8277ae80e847" providerId="ADAL" clId="{E007CC00-D6DB-4888-BE1B-F424574D9752}" dt="2019-03-12T04:19:05.323" v="408" actId="478"/>
          <ac:cxnSpMkLst>
            <pc:docMk/>
            <pc:sldMk cId="744215182" sldId="1045"/>
            <ac:cxnSpMk id="10" creationId="{55B42C86-203B-4AF6-A67A-F0E3DF247C63}"/>
          </ac:cxnSpMkLst>
        </pc:cxnChg>
      </pc:sldChg>
      <pc:sldChg chg="addSp delSp modSp">
        <pc:chgData name="Kavinda Gunasekara" userId="bb277255-241d-4006-9d2b-8277ae80e847" providerId="ADAL" clId="{E007CC00-D6DB-4888-BE1B-F424574D9752}" dt="2019-03-12T03:50:52.093" v="131" actId="478"/>
        <pc:sldMkLst>
          <pc:docMk/>
          <pc:sldMk cId="2280531785" sldId="1046"/>
        </pc:sldMkLst>
        <pc:spChg chg="add del mod">
          <ac:chgData name="Kavinda Gunasekara" userId="bb277255-241d-4006-9d2b-8277ae80e847" providerId="ADAL" clId="{E007CC00-D6DB-4888-BE1B-F424574D9752}" dt="2019-03-12T03:50:52.093" v="131" actId="478"/>
          <ac:spMkLst>
            <pc:docMk/>
            <pc:sldMk cId="2280531785" sldId="1046"/>
            <ac:spMk id="3" creationId="{A195E037-4E27-47EB-A245-3C76E7579CA3}"/>
          </ac:spMkLst>
        </pc:spChg>
      </pc:sldChg>
      <pc:sldChg chg="modSp">
        <pc:chgData name="Kavinda Gunasekara" userId="bb277255-241d-4006-9d2b-8277ae80e847" providerId="ADAL" clId="{E007CC00-D6DB-4888-BE1B-F424574D9752}" dt="2019-03-12T03:56:00.453" v="223" actId="20577"/>
        <pc:sldMkLst>
          <pc:docMk/>
          <pc:sldMk cId="3331763038" sldId="1050"/>
        </pc:sldMkLst>
        <pc:spChg chg="mod">
          <ac:chgData name="Kavinda Gunasekara" userId="bb277255-241d-4006-9d2b-8277ae80e847" providerId="ADAL" clId="{E007CC00-D6DB-4888-BE1B-F424574D9752}" dt="2019-03-12T03:56:00.453" v="223" actId="20577"/>
          <ac:spMkLst>
            <pc:docMk/>
            <pc:sldMk cId="3331763038" sldId="1050"/>
            <ac:spMk id="5" creationId="{8D891F0A-7027-4C3A-B928-724B19D76D03}"/>
          </ac:spMkLst>
        </pc:spChg>
      </pc:sldChg>
      <pc:sldChg chg="modSp">
        <pc:chgData name="Kavinda Gunasekara" userId="bb277255-241d-4006-9d2b-8277ae80e847" providerId="ADAL" clId="{E007CC00-D6DB-4888-BE1B-F424574D9752}" dt="2019-03-12T03:57:46.486" v="245" actId="20577"/>
        <pc:sldMkLst>
          <pc:docMk/>
          <pc:sldMk cId="2129805592" sldId="1051"/>
        </pc:sldMkLst>
        <pc:spChg chg="mod">
          <ac:chgData name="Kavinda Gunasekara" userId="bb277255-241d-4006-9d2b-8277ae80e847" providerId="ADAL" clId="{E007CC00-D6DB-4888-BE1B-F424574D9752}" dt="2019-03-12T03:57:46.486" v="245" actId="20577"/>
          <ac:spMkLst>
            <pc:docMk/>
            <pc:sldMk cId="2129805592" sldId="1051"/>
            <ac:spMk id="4" creationId="{8ED6755A-305F-42E6-9FA3-841AC4907DC3}"/>
          </ac:spMkLst>
        </pc:spChg>
      </pc:sldChg>
      <pc:sldChg chg="modNotesTx">
        <pc:chgData name="Kavinda Gunasekara" userId="bb277255-241d-4006-9d2b-8277ae80e847" providerId="ADAL" clId="{E007CC00-D6DB-4888-BE1B-F424574D9752}" dt="2019-03-12T06:35:13.958" v="465" actId="5793"/>
        <pc:sldMkLst>
          <pc:docMk/>
          <pc:sldMk cId="1937844075" sldId="1055"/>
        </pc:sldMkLst>
      </pc:sldChg>
      <pc:sldChg chg="del">
        <pc:chgData name="Kavinda Gunasekara" userId="bb277255-241d-4006-9d2b-8277ae80e847" providerId="ADAL" clId="{E007CC00-D6DB-4888-BE1B-F424574D9752}" dt="2019-03-12T06:39:14.825" v="466" actId="2696"/>
        <pc:sldMkLst>
          <pc:docMk/>
          <pc:sldMk cId="2413094441" sldId="10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febb1f5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febb1f5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Keywords: proactive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82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084d8e7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084d8e7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B5CB81-0F2C-43F1-95FA-11424001245C}" type="slidenum">
              <a:rPr lang="ja-JP" altLang="en-US"/>
              <a:pPr/>
              <a:t>10</a:t>
            </a:fld>
            <a:endParaRPr lang="ja-JP" altLang="en-US"/>
          </a:p>
        </p:txBody>
      </p:sp>
      <p:sp>
        <p:nvSpPr>
          <p:cNvPr id="296962" name="Rectangle 9218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921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3141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5CB81-0F2C-43F1-95FA-11424001245C}" type="slidenum">
              <a:rPr kumimoji="0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96962" name="Rectangle 92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63" name="Rectangle 921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9411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 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disruptive technology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is one that displaces an established 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and shakes up the industry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5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IoT: </a:t>
            </a:r>
          </a:p>
        </p:txBody>
      </p:sp>
    </p:spTree>
    <p:extLst>
      <p:ext uri="{BB962C8B-B14F-4D97-AF65-F5344CB8AC3E}">
        <p14:creationId xmlns:p14="http://schemas.microsoft.com/office/powerpoint/2010/main" val="86807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5425" y="744575"/>
            <a:ext cx="7917000" cy="7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523400" y="1773800"/>
            <a:ext cx="5309100" cy="5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6573" y="3866175"/>
            <a:ext cx="1495925" cy="5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298" y="3949374"/>
            <a:ext cx="2624800" cy="57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200" y="781950"/>
            <a:ext cx="3558717" cy="374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E1AE9C-73AC-4951-B7A2-B35DD06F34CE}"/>
              </a:ext>
            </a:extLst>
          </p:cNvPr>
          <p:cNvSpPr/>
          <p:nvPr userDrawn="1"/>
        </p:nvSpPr>
        <p:spPr>
          <a:xfrm>
            <a:off x="6235" y="112222"/>
            <a:ext cx="442653" cy="698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F3563-CC0E-4F36-9DB2-18054D694319}"/>
              </a:ext>
            </a:extLst>
          </p:cNvPr>
          <p:cNvSpPr/>
          <p:nvPr userDrawn="1"/>
        </p:nvSpPr>
        <p:spPr>
          <a:xfrm>
            <a:off x="8173489" y="4756958"/>
            <a:ext cx="964277" cy="380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28970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525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0811" y="242716"/>
            <a:ext cx="5595598" cy="372327"/>
          </a:xfrm>
        </p:spPr>
        <p:txBody>
          <a:bodyPr anchor="b">
            <a:noAutofit/>
          </a:bodyPr>
          <a:lstStyle>
            <a:lvl1pPr algn="ctr">
              <a:defRPr sz="3000"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0961" y="684355"/>
            <a:ext cx="4395448" cy="239996"/>
          </a:xfrm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7" y="924351"/>
            <a:ext cx="3280515" cy="3447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67" y="3711586"/>
            <a:ext cx="2711204" cy="571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814" y="3635386"/>
            <a:ext cx="1595285" cy="82256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203149" y="4632267"/>
            <a:ext cx="294085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/>
          </a:p>
        </p:txBody>
      </p:sp>
      <p:sp>
        <p:nvSpPr>
          <p:cNvPr id="12" name="Rectangle 11"/>
          <p:cNvSpPr/>
          <p:nvPr userDrawn="1"/>
        </p:nvSpPr>
        <p:spPr>
          <a:xfrm>
            <a:off x="1" y="134711"/>
            <a:ext cx="495980" cy="606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703027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372327"/>
          </a:xfrm>
        </p:spPr>
        <p:txBody>
          <a:bodyPr anchor="b">
            <a:normAutofit/>
          </a:bodyPr>
          <a:lstStyle>
            <a:lvl1pPr algn="ctr">
              <a:defRPr sz="2400"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351" y="458052"/>
            <a:ext cx="3786188" cy="23999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5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551363"/>
            <a:ext cx="2057400" cy="273844"/>
          </a:xfrm>
        </p:spPr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372327"/>
          </a:xfrm>
        </p:spPr>
        <p:txBody>
          <a:bodyPr anchor="b">
            <a:normAutofit/>
          </a:bodyPr>
          <a:lstStyle>
            <a:lvl1pPr algn="ctr">
              <a:defRPr sz="2400"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365351" y="458052"/>
            <a:ext cx="3786188" cy="23999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0328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365351" y="458052"/>
            <a:ext cx="3786188" cy="23999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7948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372327"/>
          </a:xfrm>
        </p:spPr>
        <p:txBody>
          <a:bodyPr anchor="b">
            <a:normAutofit/>
          </a:bodyPr>
          <a:lstStyle>
            <a:lvl1pPr algn="ctr">
              <a:defRPr sz="2400"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65351" y="458052"/>
            <a:ext cx="3786188" cy="23999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1140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372327"/>
          </a:xfrm>
        </p:spPr>
        <p:txBody>
          <a:bodyPr anchor="b">
            <a:normAutofit/>
          </a:bodyPr>
          <a:lstStyle>
            <a:lvl1pPr algn="ctr">
              <a:defRPr sz="2400"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65351" y="458052"/>
            <a:ext cx="3786188" cy="23999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9826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331615"/>
          </a:xfrm>
        </p:spPr>
        <p:txBody>
          <a:bodyPr anchor="t">
            <a:normAutofit/>
          </a:bodyPr>
          <a:lstStyle>
            <a:lvl1pPr algn="l">
              <a:defRPr sz="2400"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65352" y="501065"/>
            <a:ext cx="3786188" cy="239996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81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75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65352" y="159203"/>
            <a:ext cx="4386263" cy="37232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Kalinga" panose="020B0502040204020203" pitchFamily="34" charset="0"/>
              </a:defRPr>
            </a:lvl1pPr>
          </a:lstStyle>
          <a:p>
            <a:r>
              <a:rPr lang="en-US" sz="240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65351" y="458052"/>
            <a:ext cx="3786188" cy="23999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7959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372327"/>
          </a:xfrm>
        </p:spPr>
        <p:txBody>
          <a:bodyPr anchor="b">
            <a:normAutofit/>
          </a:bodyPr>
          <a:lstStyle>
            <a:lvl1pPr algn="ctr">
              <a:defRPr sz="2400"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65351" y="458052"/>
            <a:ext cx="3786188" cy="23999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70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86300" y="947400"/>
            <a:ext cx="4327072" cy="373073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372327"/>
          </a:xfrm>
        </p:spPr>
        <p:txBody>
          <a:bodyPr anchor="b">
            <a:normAutofit/>
          </a:bodyPr>
          <a:lstStyle>
            <a:lvl1pPr algn="ctr">
              <a:defRPr sz="2400"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65351" y="458052"/>
            <a:ext cx="3786188" cy="23999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191862" y="948249"/>
            <a:ext cx="4322989" cy="372988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27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372327"/>
          </a:xfrm>
        </p:spPr>
        <p:txBody>
          <a:bodyPr anchor="b">
            <a:normAutofit/>
          </a:bodyPr>
          <a:lstStyle>
            <a:lvl1pPr algn="ctr">
              <a:defRPr sz="2400">
                <a:latin typeface="Kalinga" panose="020B0502040204020203" pitchFamily="34" charset="0"/>
                <a:cs typeface="Kalinga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365351" y="458052"/>
            <a:ext cx="3786188" cy="23999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0626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09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2100" b="1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2851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E1AE9C-73AC-4951-B7A2-B35DD06F34CE}"/>
              </a:ext>
            </a:extLst>
          </p:cNvPr>
          <p:cNvSpPr/>
          <p:nvPr userDrawn="1"/>
        </p:nvSpPr>
        <p:spPr>
          <a:xfrm>
            <a:off x="6235" y="112222"/>
            <a:ext cx="442653" cy="698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F3563-CC0E-4F36-9DB2-18054D694319}"/>
              </a:ext>
            </a:extLst>
          </p:cNvPr>
          <p:cNvSpPr/>
          <p:nvPr userDrawn="1"/>
        </p:nvSpPr>
        <p:spPr>
          <a:xfrm>
            <a:off x="8173489" y="4756958"/>
            <a:ext cx="964277" cy="380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98924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18558" y="4310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31023" y="4814275"/>
            <a:ext cx="736225" cy="2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73775" y="4814275"/>
            <a:ext cx="282951" cy="2829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1404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F27B9-1D4E-4592-AFE7-858062D45B8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031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07193-E964-4C2B-B9CE-6E3D3020B59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225839" y="4896416"/>
            <a:ext cx="486434" cy="186956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1" y="165327"/>
            <a:ext cx="318407" cy="526596"/>
          </a:xfrm>
          <a:prstGeom prst="rect">
            <a:avLst/>
          </a:prstGeom>
          <a:solidFill>
            <a:srgbClr val="2C4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CE9619-EC50-420A-B8B3-06AF6F84A3A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784474" y="4783974"/>
            <a:ext cx="340822" cy="3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wmf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info.ait.ac.th/" TargetMode="External"/><Relationship Id="rId2" Type="http://schemas.openxmlformats.org/officeDocument/2006/relationships/hyperlink" Target="mailto:geoinfo@ait.ac.th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hyperlink" Target="http://www.ait.ac.th/" TargetMode="External"/><Relationship Id="rId4" Type="http://schemas.openxmlformats.org/officeDocument/2006/relationships/hyperlink" Target="http://www.facebook.com/gicai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rd.ait.ac.th/" TargetMode="External"/><Relationship Id="rId2" Type="http://schemas.openxmlformats.org/officeDocument/2006/relationships/hyperlink" Target="http://www.set.ait.ac.th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m.ait.ac.th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2219325" y="176875"/>
            <a:ext cx="6613125" cy="12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Sharing Experience</a:t>
            </a:r>
            <a:r>
              <a:rPr lang="en-US" sz="3000" dirty="0"/>
              <a:t>s</a:t>
            </a:r>
            <a:r>
              <a:rPr lang="en" sz="3000" dirty="0"/>
              <a:t> &amp; </a:t>
            </a:r>
            <a:r>
              <a:rPr lang="en-US" sz="3000" dirty="0"/>
              <a:t>Challenges in Geospatial Partnerships</a:t>
            </a:r>
            <a:r>
              <a:rPr lang="en" sz="3000" dirty="0"/>
              <a:t> </a:t>
            </a:r>
            <a:r>
              <a:rPr lang="en-US" sz="3000" dirty="0"/>
              <a:t> </a:t>
            </a:r>
            <a:endParaRPr sz="30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523400" y="1773800"/>
            <a:ext cx="5309100" cy="1621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Workshop on </a:t>
            </a:r>
            <a:endParaRPr sz="18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fostering partnerships with universities involved </a:t>
            </a:r>
            <a:endParaRPr sz="18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in Geospatial Sciences &amp; Research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Kav</a:t>
            </a:r>
            <a:r>
              <a:rPr lang="en-US" sz="1800" dirty="0" err="1"/>
              <a:t>inda</a:t>
            </a:r>
            <a:r>
              <a:rPr lang="en-US" sz="1800" dirty="0"/>
              <a:t> Gunasekara, PhD</a:t>
            </a:r>
            <a:endParaRPr sz="1800" dirty="0"/>
          </a:p>
        </p:txBody>
      </p:sp>
      <p:sp>
        <p:nvSpPr>
          <p:cNvPr id="61" name="Google Shape;61;p13"/>
          <p:cNvSpPr/>
          <p:nvPr/>
        </p:nvSpPr>
        <p:spPr>
          <a:xfrm>
            <a:off x="7945175" y="4676550"/>
            <a:ext cx="1198800" cy="467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3358" y="103752"/>
            <a:ext cx="7292578" cy="685800"/>
          </a:xfrm>
        </p:spPr>
        <p:txBody>
          <a:bodyPr vert="horz" lIns="34290" tIns="34290" rIns="68580" bIns="34290" rtlCol="0" anchor="ctr">
            <a:normAutofit/>
          </a:bodyPr>
          <a:lstStyle/>
          <a:p>
            <a:r>
              <a:rPr lang="en-US" altLang="ja-JP" sz="2175" b="0">
                <a:solidFill>
                  <a:srgbClr val="0033CC"/>
                </a:solidFill>
              </a:rPr>
              <a:t>Our Activities</a:t>
            </a:r>
          </a:p>
        </p:txBody>
      </p:sp>
      <p:sp>
        <p:nvSpPr>
          <p:cNvPr id="295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83358" y="789553"/>
            <a:ext cx="7393782" cy="4083341"/>
          </a:xfrm>
          <a:noFill/>
          <a:ln/>
        </p:spPr>
        <p:txBody>
          <a:bodyPr vert="horz" lIns="34290" tIns="34290" rIns="68580" bIns="34290" rtlCol="0">
            <a:normAutofit lnSpcReduction="10000"/>
          </a:bodyPr>
          <a:lstStyle/>
          <a:p>
            <a:pPr marL="0" indent="0">
              <a:spcBef>
                <a:spcPts val="450"/>
              </a:spcBef>
              <a:buSzPct val="90000"/>
              <a:buNone/>
              <a:tabLst>
                <a:tab pos="201216" algn="l"/>
              </a:tabLst>
            </a:pPr>
            <a:r>
              <a:rPr lang="en-US" altLang="ja-JP" sz="1650" b="1">
                <a:solidFill>
                  <a:srgbClr val="000000"/>
                </a:solidFill>
              </a:rPr>
              <a:t>(A) Project Services</a:t>
            </a:r>
            <a:endParaRPr lang="en-US" altLang="ja-JP" sz="1650">
              <a:solidFill>
                <a:srgbClr val="000000"/>
              </a:solidFill>
            </a:endParaRP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Hazard/Risk Assessment  (Flood, Landslide, Cyclone and Earthquake)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Disaster (Satellite Data Analysis for Emergency Response)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Agriculture (Crop Monitoring, Drought Situation Analysis and Yield Forecasting)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Monitoring Infrastructure Projects Using UAVs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 err="1"/>
              <a:t>WebGIS</a:t>
            </a:r>
            <a:r>
              <a:rPr lang="en-US" altLang="ja-JP" sz="1650"/>
              <a:t> Platform and Mobile App. Development</a:t>
            </a:r>
          </a:p>
          <a:p>
            <a:pPr marL="0" indent="0">
              <a:spcBef>
                <a:spcPts val="450"/>
              </a:spcBef>
              <a:buSzPct val="90000"/>
              <a:buNone/>
              <a:tabLst>
                <a:tab pos="201216" algn="l"/>
              </a:tabLst>
            </a:pPr>
            <a:endParaRPr lang="en-US" altLang="ja-JP" sz="1650">
              <a:solidFill>
                <a:srgbClr val="000000"/>
              </a:solidFill>
            </a:endParaRPr>
          </a:p>
          <a:p>
            <a:pPr marL="0" indent="0">
              <a:spcBef>
                <a:spcPts val="450"/>
              </a:spcBef>
              <a:buSzPct val="90000"/>
              <a:buNone/>
              <a:tabLst>
                <a:tab pos="201216" algn="l"/>
              </a:tabLst>
            </a:pPr>
            <a:r>
              <a:rPr lang="en-US" altLang="ja-JP" sz="1650" b="1">
                <a:solidFill>
                  <a:srgbClr val="000000"/>
                </a:solidFill>
              </a:rPr>
              <a:t>(B) Training Services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Remote Sensing and GIS Applications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UAV for Mapping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GNSS and its Applications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GIS for Disaster Risk Management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Crop Monitoring and Yield Forecasting Using Remote Sensing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Flood Modeling for Hazard and Risk Assessment</a:t>
            </a:r>
          </a:p>
          <a:p>
            <a:pPr marL="200025" indent="-200025">
              <a:spcBef>
                <a:spcPts val="450"/>
              </a:spcBef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650">
                <a:solidFill>
                  <a:srgbClr val="000000"/>
                </a:solidFill>
              </a:rPr>
              <a:t>IoT for Agriculture</a:t>
            </a:r>
          </a:p>
          <a:p>
            <a:pPr marL="0" indent="0">
              <a:spcBef>
                <a:spcPts val="450"/>
              </a:spcBef>
              <a:buSzPct val="90000"/>
              <a:buNone/>
              <a:tabLst>
                <a:tab pos="201216" algn="l"/>
              </a:tabLst>
            </a:pPr>
            <a:endParaRPr lang="en-US" altLang="ja-JP" sz="1650">
              <a:solidFill>
                <a:srgbClr val="000000"/>
              </a:solidFill>
            </a:endParaRPr>
          </a:p>
          <a:p>
            <a:pPr marL="0" indent="0">
              <a:spcBef>
                <a:spcPts val="450"/>
              </a:spcBef>
              <a:buSzPct val="90000"/>
              <a:buNone/>
              <a:tabLst>
                <a:tab pos="201216" algn="l"/>
              </a:tabLst>
            </a:pPr>
            <a:endParaRPr lang="en-US" altLang="ja-JP" sz="180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altLang="ja-JP" sz="180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altLang="ja-JP" sz="180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altLang="ja-JP" sz="18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34550" y="431800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/>
          </a:p>
        </p:txBody>
      </p:sp>
      <p:pic>
        <p:nvPicPr>
          <p:cNvPr id="5" name="Shape 68">
            <a:extLst>
              <a:ext uri="{FF2B5EF4-FFF2-40B4-BE49-F238E27FC236}">
                <a16:creationId xmlns:a16="http://schemas.microsoft.com/office/drawing/2014/main" id="{DAD3931C-5337-C949-95FC-E2C2D24576B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858" y="1872119"/>
            <a:ext cx="2930772" cy="307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7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D3ED-BF5A-8B48-8B8A-2E1076A1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71" y="188753"/>
            <a:ext cx="6654404" cy="519522"/>
          </a:xfrm>
        </p:spPr>
        <p:txBody>
          <a:bodyPr>
            <a:normAutofit/>
          </a:bodyPr>
          <a:lstStyle/>
          <a:p>
            <a:r>
              <a:rPr lang="en-US" sz="2175" b="0">
                <a:solidFill>
                  <a:srgbClr val="0033CC"/>
                </a:solidFill>
              </a:rPr>
              <a:t>Ongoing/Upcoming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2AF37-D02B-A64E-89BD-00FA3621C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71" y="769776"/>
            <a:ext cx="7279478" cy="437372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275" b="1"/>
              <a:t>Projects</a:t>
            </a:r>
          </a:p>
          <a:p>
            <a:pPr>
              <a:spcBef>
                <a:spcPts val="0"/>
              </a:spcBef>
            </a:pPr>
            <a:r>
              <a:rPr lang="en-US" sz="1275"/>
              <a:t>Multi-hazard Risk Assessment in </a:t>
            </a:r>
            <a:r>
              <a:rPr lang="en-US" sz="1275" err="1"/>
              <a:t>Uttarakhand</a:t>
            </a:r>
            <a:r>
              <a:rPr lang="en-US" sz="1275"/>
              <a:t>, India – World Bank</a:t>
            </a:r>
          </a:p>
          <a:p>
            <a:pPr>
              <a:spcBef>
                <a:spcPts val="0"/>
              </a:spcBef>
            </a:pPr>
            <a:r>
              <a:rPr lang="en-US" sz="1275"/>
              <a:t>Integrated Geospatial Platform for Disaster Risk Management, Uttarakhand, India - World Bank</a:t>
            </a:r>
          </a:p>
          <a:p>
            <a:pPr>
              <a:spcBef>
                <a:spcPts val="0"/>
              </a:spcBef>
            </a:pPr>
            <a:r>
              <a:rPr lang="en-US" sz="1275"/>
              <a:t>Monitoring Health and Forecasting Yield of Rice Using RS Technologies – FAO</a:t>
            </a:r>
          </a:p>
          <a:p>
            <a:pPr>
              <a:spcBef>
                <a:spcPts val="0"/>
              </a:spcBef>
            </a:pPr>
            <a:r>
              <a:rPr lang="en-US" sz="1275"/>
              <a:t>Highway Monitoring – Highway Department, Thailand </a:t>
            </a:r>
          </a:p>
          <a:p>
            <a:pPr>
              <a:spcBef>
                <a:spcPts val="0"/>
              </a:spcBef>
            </a:pPr>
            <a:r>
              <a:rPr lang="en-US" sz="1275"/>
              <a:t>Risk Assessment of Six Natural Hazards at District Level, Tajikistan - UNDP</a:t>
            </a:r>
          </a:p>
          <a:p>
            <a:pPr>
              <a:spcBef>
                <a:spcPts val="0"/>
              </a:spcBef>
            </a:pPr>
            <a:r>
              <a:rPr lang="en-US" sz="1275"/>
              <a:t>Smart Irrigation Technology Project,  in Thailand </a:t>
            </a:r>
            <a:r>
              <a:rPr lang="en-US" sz="1275">
                <a:solidFill>
                  <a:schemeClr val="tx1">
                    <a:lumMod val="50000"/>
                    <a:lumOff val="50000"/>
                  </a:schemeClr>
                </a:solidFill>
              </a:rPr>
              <a:t>and Sri Lanka (under discussion)</a:t>
            </a:r>
          </a:p>
          <a:p>
            <a:pPr marL="0" indent="0">
              <a:spcBef>
                <a:spcPts val="0"/>
              </a:spcBef>
              <a:buNone/>
            </a:pPr>
            <a:endParaRPr lang="en-US" sz="750" b="1"/>
          </a:p>
          <a:p>
            <a:pPr marL="0" indent="0">
              <a:spcBef>
                <a:spcPts val="0"/>
              </a:spcBef>
              <a:buNone/>
            </a:pPr>
            <a:r>
              <a:rPr lang="en-US" sz="1275" b="1"/>
              <a:t>Research and Innovation</a:t>
            </a:r>
          </a:p>
          <a:p>
            <a:pPr>
              <a:spcBef>
                <a:spcPts val="0"/>
              </a:spcBef>
            </a:pPr>
            <a:r>
              <a:rPr lang="en-US" sz="1275"/>
              <a:t>AI/Deep Learning in Remote Sensing Data processing</a:t>
            </a:r>
          </a:p>
          <a:p>
            <a:pPr>
              <a:spcBef>
                <a:spcPts val="0"/>
              </a:spcBef>
            </a:pPr>
            <a:r>
              <a:rPr lang="en-US" sz="1275"/>
              <a:t>Cloud-Based Risk Assessment Platform</a:t>
            </a:r>
          </a:p>
          <a:p>
            <a:pPr>
              <a:spcBef>
                <a:spcPts val="0"/>
              </a:spcBef>
            </a:pPr>
            <a:r>
              <a:rPr lang="en-US" sz="1275"/>
              <a:t>Earthquake Prediction (with Prof. </a:t>
            </a:r>
            <a:r>
              <a:rPr lang="en-US" sz="1275" err="1"/>
              <a:t>Shunji</a:t>
            </a:r>
            <a:r>
              <a:rPr lang="en-US" sz="1275"/>
              <a:t> </a:t>
            </a:r>
            <a:r>
              <a:rPr lang="en-US" sz="1275" err="1"/>
              <a:t>Murai</a:t>
            </a:r>
            <a:r>
              <a:rPr lang="en-US" sz="1275"/>
              <a:t>)</a:t>
            </a:r>
          </a:p>
          <a:p>
            <a:pPr>
              <a:spcBef>
                <a:spcPts val="0"/>
              </a:spcBef>
            </a:pPr>
            <a:r>
              <a:rPr lang="en-US" sz="1275"/>
              <a:t>Development of Fixed-wing Drones</a:t>
            </a:r>
          </a:p>
          <a:p>
            <a:pPr>
              <a:spcBef>
                <a:spcPts val="0"/>
              </a:spcBef>
            </a:pPr>
            <a:r>
              <a:rPr lang="en-US" sz="1275"/>
              <a:t>Integration of Low-cost GNSS receivers </a:t>
            </a:r>
          </a:p>
          <a:p>
            <a:pPr>
              <a:spcBef>
                <a:spcPts val="0"/>
              </a:spcBef>
            </a:pPr>
            <a:r>
              <a:rPr lang="en-US" sz="1275"/>
              <a:t>IoT integration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750" b="1"/>
          </a:p>
          <a:p>
            <a:pPr marL="0" indent="0">
              <a:spcBef>
                <a:spcPts val="0"/>
              </a:spcBef>
              <a:buNone/>
            </a:pPr>
            <a:r>
              <a:rPr lang="en-US" sz="1275" b="1"/>
              <a:t>Humanitarian Activities</a:t>
            </a:r>
          </a:p>
          <a:p>
            <a:pPr>
              <a:spcBef>
                <a:spcPts val="0"/>
              </a:spcBef>
            </a:pPr>
            <a:r>
              <a:rPr lang="en-US" sz="1275"/>
              <a:t>Sentinel Asia and International Disaster Charter</a:t>
            </a:r>
          </a:p>
          <a:p>
            <a:pPr>
              <a:spcBef>
                <a:spcPts val="0"/>
              </a:spcBef>
            </a:pPr>
            <a:endParaRPr lang="en-US" sz="750" b="1"/>
          </a:p>
          <a:p>
            <a:pPr marL="0" indent="0">
              <a:spcBef>
                <a:spcPts val="0"/>
              </a:spcBef>
              <a:buNone/>
            </a:pPr>
            <a:r>
              <a:rPr lang="en-US" sz="1275" b="1"/>
              <a:t>Training/Capacity Building</a:t>
            </a:r>
          </a:p>
          <a:p>
            <a:pPr>
              <a:spcBef>
                <a:spcPts val="0"/>
              </a:spcBef>
            </a:pPr>
            <a:r>
              <a:rPr lang="en-US" sz="1275"/>
              <a:t>Asia Regional Training/Workshop on the use of GIS for agricultural statistics – FAO</a:t>
            </a:r>
          </a:p>
          <a:p>
            <a:pPr>
              <a:spcBef>
                <a:spcPts val="0"/>
              </a:spcBef>
            </a:pPr>
            <a:r>
              <a:rPr lang="en-US" sz="1275"/>
              <a:t>Training on GNSS – ICG/UNOOSA</a:t>
            </a:r>
          </a:p>
          <a:p>
            <a:pPr>
              <a:spcBef>
                <a:spcPts val="0"/>
              </a:spcBef>
            </a:pPr>
            <a:r>
              <a:rPr lang="en-US" sz="1275" err="1"/>
              <a:t>IoT</a:t>
            </a:r>
            <a:r>
              <a:rPr lang="en-US" sz="1275"/>
              <a:t> for Agriculture – Multi-lateral</a:t>
            </a:r>
          </a:p>
          <a:p>
            <a:pPr>
              <a:spcBef>
                <a:spcPts val="0"/>
              </a:spcBef>
            </a:pPr>
            <a:r>
              <a:rPr lang="en-US" sz="1275"/>
              <a:t>Strengthening  Agro-climatic Monitoring And Information System, Lao PDR – FAO and GCF</a:t>
            </a:r>
          </a:p>
          <a:p>
            <a:pPr>
              <a:spcBef>
                <a:spcPts val="0"/>
              </a:spcBef>
            </a:pPr>
            <a:r>
              <a:rPr lang="en-US" sz="1275"/>
              <a:t>Regional Training on the Use of Drones/Satellite Imagery and GIS for Agriculture – FAO and ITU</a:t>
            </a:r>
          </a:p>
        </p:txBody>
      </p:sp>
    </p:spTree>
    <p:extLst>
      <p:ext uri="{BB962C8B-B14F-4D97-AF65-F5344CB8AC3E}">
        <p14:creationId xmlns:p14="http://schemas.microsoft.com/office/powerpoint/2010/main" val="8429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253" y="114419"/>
            <a:ext cx="7292578" cy="685800"/>
          </a:xfrm>
        </p:spPr>
        <p:txBody>
          <a:bodyPr vert="horz" lIns="34290" tIns="34290" rIns="68580" bIns="34290" rtlCol="0" anchor="ctr">
            <a:normAutofit/>
          </a:bodyPr>
          <a:lstStyle/>
          <a:p>
            <a:r>
              <a:rPr lang="en-US" altLang="ja-JP" sz="2175" b="0">
                <a:solidFill>
                  <a:srgbClr val="0033CC"/>
                </a:solidFill>
              </a:rPr>
              <a:t>Our Active Partners</a:t>
            </a:r>
          </a:p>
        </p:txBody>
      </p:sp>
      <p:sp>
        <p:nvSpPr>
          <p:cNvPr id="295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9252" y="789552"/>
            <a:ext cx="5955242" cy="4353948"/>
          </a:xfrm>
          <a:noFill/>
          <a:ln/>
        </p:spPr>
        <p:txBody>
          <a:bodyPr vert="horz" lIns="34290" tIns="34290" rIns="68580" bIns="34290" rtlCol="0">
            <a:normAutofit/>
          </a:bodyPr>
          <a:lstStyle/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Asian Disaster Reduction Center (ADRC), Japan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International Institute for Geo-information Science and Earth Observation (ITC), Univ. of Twente, Netherlands;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National Research Institute for Earth Science and Disaster (NIED), Japan;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Japan Aerospace Exploration Agency (JAXA), Japan;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Remote Sensing Technology Center of Japan (RESTEC), Japan;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Institute of Industrial Science (IIS), Univ. of Tokyo, Japan;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Pacific Disaster Center, Univ. of Hawaii, USA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Air Asia Survey, Japan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Kokusai Kogyo Co. Ltd., Japan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 Beijing </a:t>
            </a:r>
            <a:r>
              <a:rPr lang="en-US" altLang="ja-JP" sz="1500" dirty="0" err="1">
                <a:solidFill>
                  <a:srgbClr val="000000"/>
                </a:solidFill>
              </a:rPr>
              <a:t>Piesat</a:t>
            </a:r>
            <a:r>
              <a:rPr lang="en-US" altLang="ja-JP" sz="1500" dirty="0">
                <a:solidFill>
                  <a:srgbClr val="000000"/>
                </a:solidFill>
              </a:rPr>
              <a:t> Information Technology Co. Ltd., China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 GEO C&amp;I Co. Ltd., Korea 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 JESEA, Japan</a:t>
            </a:r>
          </a:p>
          <a:p>
            <a:pPr marL="200025" indent="-200025">
              <a:spcBef>
                <a:spcPts val="0"/>
              </a:spcBef>
              <a:spcAft>
                <a:spcPts val="900"/>
              </a:spcAft>
              <a:buSzPct val="90000"/>
              <a:buFont typeface="+mj-lt"/>
              <a:buAutoNum type="arabicParenR"/>
              <a:tabLst>
                <a:tab pos="201216" algn="l"/>
              </a:tabLst>
            </a:pPr>
            <a:r>
              <a:rPr lang="en-US" altLang="ja-JP" sz="1500" dirty="0">
                <a:solidFill>
                  <a:srgbClr val="000000"/>
                </a:solidFill>
              </a:rPr>
              <a:t>UNESCAP (</a:t>
            </a:r>
            <a:r>
              <a:rPr lang="en-US" altLang="ja-JP" sz="1500" dirty="0" err="1">
                <a:solidFill>
                  <a:srgbClr val="000000"/>
                </a:solidFill>
              </a:rPr>
              <a:t>LoI</a:t>
            </a:r>
            <a:r>
              <a:rPr lang="en-US" altLang="ja-JP" sz="1500" dirty="0">
                <a:solidFill>
                  <a:srgbClr val="000000"/>
                </a:solidFill>
              </a:rPr>
              <a:t> stage)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34550" y="43180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95B24048-CCA1-FD46-9040-1A925CCA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721" y="2582091"/>
            <a:ext cx="367655" cy="3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1" descr="jaxalogo_e">
            <a:extLst>
              <a:ext uri="{FF2B5EF4-FFF2-40B4-BE49-F238E27FC236}">
                <a16:creationId xmlns:a16="http://schemas.microsoft.com/office/drawing/2014/main" id="{672EBED6-693C-CB44-9208-FD9DAE02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414" y="1962927"/>
            <a:ext cx="567134" cy="33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 descr="logo ITC">
            <a:extLst>
              <a:ext uri="{FF2B5EF4-FFF2-40B4-BE49-F238E27FC236}">
                <a16:creationId xmlns:a16="http://schemas.microsoft.com/office/drawing/2014/main" id="{39D4E3CC-0954-ED45-BE4B-42382601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139" y="1120686"/>
            <a:ext cx="324000" cy="3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3" descr="logo_RESTEC">
            <a:extLst>
              <a:ext uri="{FF2B5EF4-FFF2-40B4-BE49-F238E27FC236}">
                <a16:creationId xmlns:a16="http://schemas.microsoft.com/office/drawing/2014/main" id="{7B0502E0-8F61-2A4E-AF54-59C243534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695" y="2289794"/>
            <a:ext cx="793019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A956E0-20D1-9C40-BBEB-C62EBA148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022" y="3543713"/>
            <a:ext cx="1362764" cy="2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2D2205-6918-0B4C-AC3C-5A929B14A1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906" y="3219484"/>
            <a:ext cx="297000" cy="297000"/>
          </a:xfrm>
          <a:prstGeom prst="rect">
            <a:avLst/>
          </a:prstGeom>
        </p:spPr>
      </p:pic>
      <p:pic>
        <p:nvPicPr>
          <p:cNvPr id="14" name="그림 12" descr="logo_01.png">
            <a:extLst>
              <a:ext uri="{FF2B5EF4-FFF2-40B4-BE49-F238E27FC236}">
                <a16:creationId xmlns:a16="http://schemas.microsoft.com/office/drawing/2014/main" id="{3963137A-F570-254A-8C01-B9D56153CB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394" y="4154606"/>
            <a:ext cx="725778" cy="2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DF0927-24C7-5340-B24B-4362AF6EBB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017" y="3856525"/>
            <a:ext cx="1060715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FFA63-9332-3E40-B111-1D8FA7EA675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317" y="2949484"/>
            <a:ext cx="1264058" cy="27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165907-AF3D-C149-87D9-A238D8B850F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0" y="1570788"/>
            <a:ext cx="395493" cy="3267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937981-BDCF-C046-88FB-0B80B1002A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190" y="729000"/>
            <a:ext cx="588600" cy="391687"/>
          </a:xfrm>
          <a:prstGeom prst="rect">
            <a:avLst/>
          </a:prstGeom>
        </p:spPr>
      </p:pic>
      <p:pic>
        <p:nvPicPr>
          <p:cNvPr id="18" name="図 4" descr="C:\Users\寿宏\Dropbox (JESEA)\○地震科学探査機構\ロゴ\ロゴ小.png">
            <a:extLst>
              <a:ext uri="{FF2B5EF4-FFF2-40B4-BE49-F238E27FC236}">
                <a16:creationId xmlns:a16="http://schemas.microsoft.com/office/drawing/2014/main" id="{D8F704A4-893C-B340-A6CB-54FB00BD1C3D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163" y="4567971"/>
            <a:ext cx="848943" cy="220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08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B6C46C-1298-41DF-BB71-F659E2CBC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GIC’s challenges &amp; strategies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65EDE-2F34-4892-8254-FB902731B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a Geospatial Science &amp; Research Team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913DB1E-007E-4C6F-9D19-32D2D42CFB2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56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57181"/>
          </a:xfrm>
        </p:spPr>
        <p:txBody>
          <a:bodyPr>
            <a:normAutofit/>
          </a:bodyPr>
          <a:lstStyle/>
          <a:p>
            <a:r>
              <a:rPr lang="en-US" dirty="0"/>
              <a:t>How to survive with disruptive technologies</a:t>
            </a:r>
          </a:p>
          <a:p>
            <a:r>
              <a:rPr lang="en-US" dirty="0"/>
              <a:t>Maintaining staff</a:t>
            </a:r>
          </a:p>
          <a:p>
            <a:r>
              <a:rPr lang="en-US" dirty="0"/>
              <a:t>How to do appropriate research investments</a:t>
            </a:r>
          </a:p>
          <a:p>
            <a:r>
              <a:rPr lang="en-US" dirty="0"/>
              <a:t>Resources</a:t>
            </a:r>
          </a:p>
          <a:p>
            <a:r>
              <a:rPr lang="en-US" dirty="0"/>
              <a:t>Funding sources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GIC’s challenges &amp; strategies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76150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90" y="1016597"/>
            <a:ext cx="2879042" cy="560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/>
              <a:t>Adopting Deep Learning/AI technologies for our expertise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6071448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How to survive with disruptive technologies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GIC’s challenges &amp; strategies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27CAA97-6C41-4506-9A85-8F3EB66CFCC5}"/>
              </a:ext>
            </a:extLst>
          </p:cNvPr>
          <p:cNvSpPr txBox="1">
            <a:spLocks/>
          </p:cNvSpPr>
          <p:nvPr/>
        </p:nvSpPr>
        <p:spPr>
          <a:xfrm>
            <a:off x="3401077" y="1016595"/>
            <a:ext cx="2669008" cy="599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600"/>
              <a:t>Development of Fixed-wing drones and algorithms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6F63B34-119A-475B-814E-44C0EA34A80D}"/>
              </a:ext>
            </a:extLst>
          </p:cNvPr>
          <p:cNvSpPr txBox="1">
            <a:spLocks/>
          </p:cNvSpPr>
          <p:nvPr/>
        </p:nvSpPr>
        <p:spPr>
          <a:xfrm>
            <a:off x="6358857" y="687392"/>
            <a:ext cx="2753504" cy="121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600"/>
              <a:t>Development of cloud-based platforms</a:t>
            </a:r>
          </a:p>
          <a:p>
            <a:pPr marL="117475" lvl="1" indent="-117475">
              <a:buClrTx/>
              <a:tabLst>
                <a:tab pos="117475" algn="l"/>
              </a:tabLst>
            </a:pPr>
            <a:r>
              <a:rPr lang="en-US" sz="1400"/>
              <a:t>Multi-hazard risk assessment with ITC, Netherlands</a:t>
            </a:r>
          </a:p>
          <a:p>
            <a:pPr marL="117475" lvl="1" indent="-117475">
              <a:buClrTx/>
              <a:tabLst>
                <a:tab pos="117475" algn="l"/>
              </a:tabLst>
            </a:pPr>
            <a:r>
              <a:rPr lang="en-US" sz="1400"/>
              <a:t>Centralized platforms</a:t>
            </a:r>
          </a:p>
        </p:txBody>
      </p:sp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7EF20D7-F6F4-4348-BCEB-9D11BA00F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1" y="1616024"/>
            <a:ext cx="2224519" cy="121449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BC6DAEFA-5D7B-48EA-A432-751EE8601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0" y="2892671"/>
            <a:ext cx="1486947" cy="91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14B329-F18E-471B-A930-691A09775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51" y="3844332"/>
            <a:ext cx="2224519" cy="122051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CD19A0-C597-406A-B291-0490EEB381A8}"/>
              </a:ext>
            </a:extLst>
          </p:cNvPr>
          <p:cNvCxnSpPr/>
          <p:nvPr/>
        </p:nvCxnSpPr>
        <p:spPr>
          <a:xfrm>
            <a:off x="3087232" y="1057480"/>
            <a:ext cx="0" cy="38223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582113-F8E4-4C9A-BC0D-3EAAB4AF173F}"/>
              </a:ext>
            </a:extLst>
          </p:cNvPr>
          <p:cNvCxnSpPr/>
          <p:nvPr/>
        </p:nvCxnSpPr>
        <p:spPr>
          <a:xfrm>
            <a:off x="6163901" y="1057480"/>
            <a:ext cx="0" cy="38223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27A4FAC-02B3-4C8B-9099-E568DA57C7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43" y="1561706"/>
            <a:ext cx="2626765" cy="147755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0BE28A3-FA8A-40B6-841A-B1E49209773E}"/>
              </a:ext>
            </a:extLst>
          </p:cNvPr>
          <p:cNvGrpSpPr>
            <a:grpSpLocks noChangeAspect="1"/>
          </p:cNvGrpSpPr>
          <p:nvPr/>
        </p:nvGrpSpPr>
        <p:grpSpPr>
          <a:xfrm>
            <a:off x="6476370" y="1906115"/>
            <a:ext cx="2381669" cy="1444698"/>
            <a:chOff x="714375" y="453067"/>
            <a:chExt cx="7715250" cy="466474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DCD8946-45AB-408A-A4C9-DF970166F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714375" y="789552"/>
              <a:ext cx="7715250" cy="432825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6DAE4B0-B0EF-4C68-A765-528DA31B1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2242"/>
            <a:stretch/>
          </p:blipFill>
          <p:spPr>
            <a:xfrm>
              <a:off x="714375" y="453067"/>
              <a:ext cx="7715250" cy="336485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A92D07F-C447-40AF-A0D5-34B8825B22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6863" y="4126905"/>
            <a:ext cx="1737408" cy="972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678E5F-4B70-4C85-BAB0-0FC6AE3EB6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6863" y="3118493"/>
            <a:ext cx="1737408" cy="972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C8D1C6-D7E2-4ADC-B5CB-DAE0FAD58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5762" y="3439063"/>
            <a:ext cx="2222887" cy="16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44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57181"/>
          </a:xfrm>
        </p:spPr>
        <p:txBody>
          <a:bodyPr>
            <a:normAutofit/>
          </a:bodyPr>
          <a:lstStyle/>
          <a:p>
            <a:r>
              <a:rPr lang="en-US" dirty="0"/>
              <a:t>Young researchers tend to leave for higher studies</a:t>
            </a:r>
          </a:p>
          <a:p>
            <a:r>
              <a:rPr lang="en-US" dirty="0"/>
              <a:t>Offer staff to engage in AIT academic program while working</a:t>
            </a:r>
          </a:p>
          <a:p>
            <a:r>
              <a:rPr lang="en-US" dirty="0"/>
              <a:t>Research conference opportunities and courage to research publications</a:t>
            </a:r>
          </a:p>
          <a:p>
            <a:r>
              <a:rPr lang="en-US" dirty="0"/>
              <a:t>Salary scale</a:t>
            </a:r>
          </a:p>
          <a:p>
            <a:r>
              <a:rPr lang="en-US" dirty="0"/>
              <a:t>Organization structure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6071448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Maintaining staff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GIC’s challenges &amp; strategies</a:t>
            </a:r>
          </a:p>
        </p:txBody>
      </p:sp>
    </p:spTree>
    <p:extLst>
      <p:ext uri="{BB962C8B-B14F-4D97-AF65-F5344CB8AC3E}">
        <p14:creationId xmlns:p14="http://schemas.microsoft.com/office/powerpoint/2010/main" val="1983247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725" y="1217855"/>
            <a:ext cx="7886700" cy="36150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Identify research and application of geospatial sciences in demand</a:t>
            </a:r>
          </a:p>
          <a:p>
            <a:r>
              <a:rPr lang="en-US" dirty="0"/>
              <a:t>Prototype analysis/application</a:t>
            </a:r>
          </a:p>
          <a:p>
            <a:r>
              <a:rPr lang="en-US" dirty="0"/>
              <a:t>Reach appropriate clients and show the potential integration</a:t>
            </a:r>
          </a:p>
          <a:p>
            <a:r>
              <a:rPr lang="en-US" dirty="0"/>
              <a:t>Scale-up the application</a:t>
            </a:r>
          </a:p>
          <a:p>
            <a:r>
              <a:rPr lang="en-US" dirty="0"/>
              <a:t>Relevance to SDG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r>
              <a:rPr lang="en-US" dirty="0"/>
              <a:t>IoT initiatives (towards mapping)</a:t>
            </a:r>
          </a:p>
          <a:p>
            <a:r>
              <a:rPr lang="en-US" dirty="0"/>
              <a:t>MITR PHOL Sugarcane company (</a:t>
            </a:r>
            <a:r>
              <a:rPr lang="en-US" dirty="0" err="1"/>
              <a:t>Mitr</a:t>
            </a:r>
            <a:r>
              <a:rPr lang="en-US" dirty="0"/>
              <a:t> </a:t>
            </a:r>
            <a:r>
              <a:rPr lang="en-US" dirty="0" err="1"/>
              <a:t>Phol</a:t>
            </a:r>
            <a:r>
              <a:rPr lang="en-US" dirty="0"/>
              <a:t> Group is Thailand's and Asia's biggest sugar and bio-energy producer)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8778648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How to do appropriate investment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GIC’s challenges &amp; strategies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7C403F-C01D-46E8-871D-D89171338202}"/>
              </a:ext>
            </a:extLst>
          </p:cNvPr>
          <p:cNvSpPr txBox="1"/>
          <p:nvPr/>
        </p:nvSpPr>
        <p:spPr>
          <a:xfrm>
            <a:off x="1641890" y="879301"/>
            <a:ext cx="7393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</a:rPr>
              <a:t>(GIC’s New Partnership Strategies)</a:t>
            </a:r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F6878F8A-0362-48CD-AAD8-2D58DEEE78D0}"/>
              </a:ext>
            </a:extLst>
          </p:cNvPr>
          <p:cNvSpPr/>
          <p:nvPr/>
        </p:nvSpPr>
        <p:spPr>
          <a:xfrm>
            <a:off x="365351" y="1280159"/>
            <a:ext cx="336499" cy="84124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5681535F-60FE-487D-89EF-790C30BD11A1}"/>
              </a:ext>
            </a:extLst>
          </p:cNvPr>
          <p:cNvSpPr/>
          <p:nvPr/>
        </p:nvSpPr>
        <p:spPr>
          <a:xfrm flipV="1">
            <a:off x="708659" y="1225170"/>
            <a:ext cx="336499" cy="84125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15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E440-F96D-4446-9461-038EDADF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43" y="213292"/>
            <a:ext cx="8612694" cy="503884"/>
          </a:xfrm>
        </p:spPr>
        <p:txBody>
          <a:bodyPr>
            <a:normAutofit/>
          </a:bodyPr>
          <a:lstStyle/>
          <a:p>
            <a:r>
              <a:rPr lang="en-US" sz="2200" b="0">
                <a:solidFill>
                  <a:schemeClr val="tx1"/>
                </a:solidFill>
                <a:latin typeface="Kalinga" panose="020B0502040204020203" pitchFamily="34" charset="0"/>
                <a:ea typeface="+mj-ea"/>
                <a:cs typeface="Kalinga" panose="020B0502040204020203" pitchFamily="34" charset="0"/>
              </a:rPr>
              <a:t>MITR PHOL expectations in the field of geoinformatics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BD960-2171-4C47-8F79-B8B3638A183A}"/>
              </a:ext>
            </a:extLst>
          </p:cNvPr>
          <p:cNvSpPr txBox="1"/>
          <p:nvPr/>
        </p:nvSpPr>
        <p:spPr>
          <a:xfrm>
            <a:off x="273719" y="789967"/>
            <a:ext cx="8740942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Integrating 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Microwave Satellite Data</a:t>
            </a:r>
            <a:r>
              <a:rPr lang="en-US" sz="1800"/>
              <a:t> for the sugar cane field monitoring.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Identifying 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Extent</a:t>
            </a:r>
            <a:r>
              <a:rPr lang="en-US" sz="1800"/>
              <a:t> of the sugarcane fields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Height</a:t>
            </a:r>
            <a:r>
              <a:rPr lang="en-US" sz="1800"/>
              <a:t> estimation of the sugarcane over the crop cycle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Monitoring the 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Health</a:t>
            </a:r>
            <a:r>
              <a:rPr lang="en-US" sz="1800"/>
              <a:t> of the Sugarcane plant by RS/drones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Burnt Area </a:t>
            </a:r>
            <a:r>
              <a:rPr lang="en-US" sz="1800"/>
              <a:t>identification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Capacity building on drone-based mapping using multispectral sensors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Capacity building on Microwave data processing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Utilization of low-cost GNSS receivers for their ongoing work </a:t>
            </a:r>
          </a:p>
        </p:txBody>
      </p:sp>
    </p:spTree>
    <p:extLst>
      <p:ext uri="{BB962C8B-B14F-4D97-AF65-F5344CB8AC3E}">
        <p14:creationId xmlns:p14="http://schemas.microsoft.com/office/powerpoint/2010/main" val="192760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7877"/>
            <a:ext cx="7886700" cy="4117181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Additional Human resources</a:t>
            </a:r>
          </a:p>
          <a:p>
            <a:pPr lvl="1"/>
            <a:r>
              <a:rPr lang="en-US" dirty="0"/>
              <a:t>Internship students from various countries (Australia, Brazil, Japan, Sri Lanka, Thailand, USA, etc.)</a:t>
            </a:r>
          </a:p>
          <a:p>
            <a:pPr lvl="1"/>
            <a:r>
              <a:rPr lang="en-US" dirty="0"/>
              <a:t>Internship students from various fields (geomatics, computer science, IoT, Policy research, etc.)</a:t>
            </a:r>
          </a:p>
          <a:p>
            <a:r>
              <a:rPr lang="en-US" dirty="0"/>
              <a:t>Maintain commercial software packages at educational rates</a:t>
            </a:r>
          </a:p>
          <a:p>
            <a:pPr lvl="1"/>
            <a:r>
              <a:rPr lang="en-US" dirty="0"/>
              <a:t>ESRI (ArcMap, ArcMap Pro, Arc Server, </a:t>
            </a:r>
            <a:r>
              <a:rPr lang="en-US" dirty="0" err="1"/>
              <a:t>ArcOnline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ENVI</a:t>
            </a:r>
          </a:p>
          <a:p>
            <a:pPr lvl="1"/>
            <a:r>
              <a:rPr lang="en-US" dirty="0" err="1"/>
              <a:t>Bently</a:t>
            </a:r>
            <a:r>
              <a:rPr lang="en-US" dirty="0"/>
              <a:t> Package</a:t>
            </a:r>
          </a:p>
          <a:p>
            <a:pPr lvl="1"/>
            <a:r>
              <a:rPr lang="en-US" dirty="0"/>
              <a:t>Pix4D</a:t>
            </a:r>
          </a:p>
          <a:p>
            <a:pPr lvl="1"/>
            <a:r>
              <a:rPr lang="en-US" dirty="0"/>
              <a:t>…………</a:t>
            </a:r>
          </a:p>
          <a:p>
            <a:r>
              <a:rPr lang="en-US" dirty="0"/>
              <a:t>High-end processing computers (4 GPUs)</a:t>
            </a:r>
          </a:p>
          <a:p>
            <a:r>
              <a:rPr lang="en-US" dirty="0"/>
              <a:t>Drones for mapping</a:t>
            </a:r>
          </a:p>
          <a:p>
            <a:r>
              <a:rPr lang="en-US" dirty="0"/>
              <a:t>GNSS equipment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8778648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Resources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GIC’s challenges &amp; strategies</a:t>
            </a:r>
          </a:p>
        </p:txBody>
      </p:sp>
    </p:spTree>
    <p:extLst>
      <p:ext uri="{BB962C8B-B14F-4D97-AF65-F5344CB8AC3E}">
        <p14:creationId xmlns:p14="http://schemas.microsoft.com/office/powerpoint/2010/main" val="333176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61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Introduction to AIT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AIT’s mechanism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Introduction to Geoinformatics Center (GIC)</a:t>
            </a:r>
            <a:endParaRPr lang="en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GIC’s strategies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Success story of building new partnerships and move forward</a:t>
            </a:r>
          </a:p>
          <a:p>
            <a:r>
              <a:rPr lang="en-US"/>
              <a:t>Personal experience from 2006 to present in 4 different contexts</a:t>
            </a:r>
          </a:p>
          <a:p>
            <a:r>
              <a:rPr lang="en-US"/>
              <a:t>What we can offer for Myanmar in Geospatial Science and Research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682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57181"/>
          </a:xfrm>
        </p:spPr>
        <p:txBody>
          <a:bodyPr>
            <a:normAutofit/>
          </a:bodyPr>
          <a:lstStyle/>
          <a:p>
            <a:r>
              <a:rPr lang="en-US" dirty="0"/>
              <a:t>Competitive proposals in WB, UNDP, ADB, etc. in the area of geomatics and disaster</a:t>
            </a:r>
          </a:p>
          <a:p>
            <a:pPr lvl="1"/>
            <a:r>
              <a:rPr lang="en-US" dirty="0"/>
              <a:t>Partnering with international and local universities and agencies</a:t>
            </a:r>
          </a:p>
          <a:p>
            <a:r>
              <a:rPr lang="en-US" dirty="0"/>
              <a:t>Consultancy opportunities from government departments under international loans</a:t>
            </a:r>
          </a:p>
          <a:p>
            <a:r>
              <a:rPr lang="en-US" dirty="0"/>
              <a:t>Research grants</a:t>
            </a:r>
          </a:p>
          <a:p>
            <a:r>
              <a:rPr lang="en-US" dirty="0"/>
              <a:t>Within known network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8778648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Funding sources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GIC’s challenges &amp; strategies</a:t>
            </a:r>
          </a:p>
        </p:txBody>
      </p:sp>
    </p:spTree>
    <p:extLst>
      <p:ext uri="{BB962C8B-B14F-4D97-AF65-F5344CB8AC3E}">
        <p14:creationId xmlns:p14="http://schemas.microsoft.com/office/powerpoint/2010/main" val="212980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B6C46C-1298-41DF-BB71-F659E2CB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8203312" cy="2139553"/>
          </a:xfrm>
        </p:spPr>
        <p:txBody>
          <a:bodyPr>
            <a:normAutofit/>
          </a:bodyPr>
          <a:lstStyle/>
          <a:p>
            <a:r>
              <a:rPr lang="en-US" sz="3600"/>
              <a:t>Success story of building new partnerships &amp; way forward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65EDE-2F34-4892-8254-FB902731B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one story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913DB1E-007E-4C6F-9D19-32D2D42CFB2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84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46" y="869133"/>
            <a:ext cx="7631534" cy="309819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Free drone workshop ⇒ 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Reach by FAO &amp; ITU Bangkok ⇒ 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Drone regional workshop with FAO and ITU ⇒ 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Pilot study on agriculture mapping ⇒ 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FAO e-agriculture forum in China ⇒</a:t>
            </a:r>
            <a:r>
              <a:rPr lang="en-US">
                <a:sym typeface="Wingdings" panose="05000000000000000000" pitchFamily="2" charset="2"/>
              </a:rPr>
              <a:t> 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Executing capacity building training programs under FAO Laos - Strengthening </a:t>
            </a:r>
            <a:r>
              <a:rPr lang="en-US" err="1"/>
              <a:t>Agro</a:t>
            </a:r>
            <a:r>
              <a:rPr lang="en-US"/>
              <a:t>-climatic Monitoring and Information System (SAMIS)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Potential collaboration with FAO Myanmar &amp; Laos on </a:t>
            </a:r>
            <a:r>
              <a:rPr lang="en-US" err="1"/>
              <a:t>Agro</a:t>
            </a:r>
            <a:r>
              <a:rPr lang="en-US"/>
              <a:t> Ecological Zonation mapping activities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New partnership &amp; way forward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A story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79B8BF-3053-4949-91AF-2AD4D2BCE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694" y="0"/>
            <a:ext cx="1430306" cy="8691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F62962-345B-4D82-BA5C-1E2C360B9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05" y="869133"/>
            <a:ext cx="1946495" cy="989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4994A0-AB5D-403B-BD85-8BDC1F787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78" t="9047" r="10778" b="7739"/>
          <a:stretch/>
        </p:blipFill>
        <p:spPr>
          <a:xfrm>
            <a:off x="7514547" y="1858914"/>
            <a:ext cx="1475007" cy="12173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27952D-CAAD-4761-923E-5B5895FA4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596" y="4354676"/>
            <a:ext cx="365351" cy="3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21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B6C46C-1298-41DF-BB71-F659E2CB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8203312" cy="2139553"/>
          </a:xfrm>
        </p:spPr>
        <p:txBody>
          <a:bodyPr>
            <a:normAutofit/>
          </a:bodyPr>
          <a:lstStyle/>
          <a:p>
            <a:r>
              <a:rPr lang="en-US" sz="3600"/>
              <a:t>Personal experience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65EDE-2F34-4892-8254-FB902731B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2006 to present in 4 different contexts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913DB1E-007E-4C6F-9D19-32D2D42CFB2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1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57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 a Geologist and GIS Specialist</a:t>
            </a:r>
          </a:p>
          <a:p>
            <a:r>
              <a:rPr lang="en-US" dirty="0"/>
              <a:t>University professors are being hired to do the feasibility assessment of development projects, where students are being use for the work</a:t>
            </a:r>
          </a:p>
          <a:p>
            <a:r>
              <a:rPr lang="en-US" dirty="0"/>
              <a:t>Professors and students get opportunities to interact with leading consultant companies</a:t>
            </a:r>
          </a:p>
          <a:p>
            <a:r>
              <a:rPr lang="en-US" dirty="0"/>
              <a:t>Once development project starts, graduating students get job opportunities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Sri Lankan context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2006 - 2008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C8C46-45D5-49B6-BBE7-F79D6F4F3A06}"/>
              </a:ext>
            </a:extLst>
          </p:cNvPr>
          <p:cNvSpPr txBox="1"/>
          <p:nvPr/>
        </p:nvSpPr>
        <p:spPr>
          <a:xfrm>
            <a:off x="199176" y="959667"/>
            <a:ext cx="4227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Government dept. &amp; University partnership</a:t>
            </a:r>
          </a:p>
        </p:txBody>
      </p:sp>
    </p:spTree>
    <p:extLst>
      <p:ext uri="{BB962C8B-B14F-4D97-AF65-F5344CB8AC3E}">
        <p14:creationId xmlns:p14="http://schemas.microsoft.com/office/powerpoint/2010/main" val="459661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8027"/>
            <a:ext cx="7886700" cy="39862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Implemented research and capacity building projects in Asian countries including Myanmar under Japanese funding</a:t>
            </a:r>
          </a:p>
          <a:p>
            <a:r>
              <a:rPr lang="en-US" dirty="0"/>
              <a:t>All the projects related to geospatial sciences</a:t>
            </a:r>
          </a:p>
          <a:p>
            <a:r>
              <a:rPr lang="en-US" dirty="0"/>
              <a:t>Had around 10-12 country-wise projects annually, an academic institute and an implementing agency joined the projects</a:t>
            </a:r>
          </a:p>
          <a:p>
            <a:pPr lvl="1"/>
            <a:r>
              <a:rPr lang="en-US" dirty="0"/>
              <a:t>Executed in three phases</a:t>
            </a:r>
          </a:p>
          <a:p>
            <a:pPr lvl="2"/>
            <a:r>
              <a:rPr lang="en-US" dirty="0"/>
              <a:t>Phase I: one month training and proposal development in AIT</a:t>
            </a:r>
          </a:p>
          <a:p>
            <a:pPr lvl="2"/>
            <a:r>
              <a:rPr lang="en-US" dirty="0"/>
              <a:t>Phase II: Field work in respective country</a:t>
            </a:r>
          </a:p>
          <a:p>
            <a:pPr lvl="2"/>
            <a:r>
              <a:rPr lang="en-US" dirty="0"/>
              <a:t>Phase III: One month period for analysis and finalizing project outcome in AIT</a:t>
            </a:r>
          </a:p>
          <a:p>
            <a:r>
              <a:rPr lang="en-US" dirty="0">
                <a:solidFill>
                  <a:srgbClr val="C00000"/>
                </a:solidFill>
              </a:rPr>
              <a:t>Highlights</a:t>
            </a:r>
          </a:p>
          <a:p>
            <a:pPr lvl="1"/>
            <a:r>
              <a:rPr lang="en-US" dirty="0"/>
              <a:t>This model could easily implement in national universities</a:t>
            </a:r>
          </a:p>
          <a:p>
            <a:pPr lvl="1"/>
            <a:r>
              <a:rPr lang="en-US" dirty="0"/>
              <a:t>Able to build good working network within academics and government</a:t>
            </a:r>
          </a:p>
          <a:p>
            <a:pPr lvl="1"/>
            <a:r>
              <a:rPr lang="en-US" dirty="0"/>
              <a:t>This is a way to overcome “data sharing” issues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Asian context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2008 - 2013</a:t>
            </a:r>
          </a:p>
        </p:txBody>
      </p:sp>
    </p:spTree>
    <p:extLst>
      <p:ext uri="{BB962C8B-B14F-4D97-AF65-F5344CB8AC3E}">
        <p14:creationId xmlns:p14="http://schemas.microsoft.com/office/powerpoint/2010/main" val="838886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0370"/>
            <a:ext cx="7886700" cy="38456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@ Coastal Engineering Lab, The University of Tokyo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Lab Professors apply for projects from private companies and government departments, whole income being added to the Laboratory pool fund</a:t>
            </a:r>
          </a:p>
          <a:p>
            <a:r>
              <a:rPr lang="en-US" dirty="0"/>
              <a:t>Graduate students, during thesis year, normally carries out two researches; (a) consultancy project, (b) continuation of research topic of the lab</a:t>
            </a:r>
          </a:p>
          <a:p>
            <a:r>
              <a:rPr lang="en-US" dirty="0"/>
              <a:t>Professors always tends to engages Japanese students in international projects to give them international exposure</a:t>
            </a:r>
          </a:p>
          <a:p>
            <a:r>
              <a:rPr lang="en-US" dirty="0"/>
              <a:t>My research was in Vietnam, publication strategy and motivate local colleagues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386263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Experience in Japan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2013 – 2016, during PhD</a:t>
            </a:r>
          </a:p>
        </p:txBody>
      </p:sp>
    </p:spTree>
    <p:extLst>
      <p:ext uri="{BB962C8B-B14F-4D97-AF65-F5344CB8AC3E}">
        <p14:creationId xmlns:p14="http://schemas.microsoft.com/office/powerpoint/2010/main" val="4206196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7028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Competitive proposals</a:t>
            </a:r>
          </a:p>
          <a:p>
            <a:r>
              <a:rPr lang="en-US"/>
              <a:t>New initiatives</a:t>
            </a:r>
          </a:p>
          <a:p>
            <a:r>
              <a:rPr lang="en-US"/>
              <a:t>How to reach local research grants in Thailand</a:t>
            </a:r>
          </a:p>
          <a:p>
            <a:pPr lvl="1"/>
            <a:r>
              <a:rPr lang="en-US"/>
              <a:t>Irrigation dept.</a:t>
            </a:r>
          </a:p>
          <a:p>
            <a:pPr lvl="1"/>
            <a:r>
              <a:rPr lang="en-US"/>
              <a:t>Highway dept.</a:t>
            </a:r>
          </a:p>
          <a:p>
            <a:pPr lvl="1"/>
            <a:endParaRPr lang="en-US"/>
          </a:p>
          <a:p>
            <a:r>
              <a:rPr lang="en-US"/>
              <a:t>World Bank, India is negotiating with AIT to send students to graduate programs with following conditions</a:t>
            </a:r>
          </a:p>
          <a:p>
            <a:pPr lvl="1"/>
            <a:r>
              <a:rPr lang="en-US"/>
              <a:t>Students have to continue the research topics identified by Indian govt. and continue for 5 years</a:t>
            </a:r>
          </a:p>
          <a:p>
            <a:pPr lvl="1"/>
            <a:r>
              <a:rPr lang="en-US"/>
              <a:t>The supervisor has contribute for the research project in the context of academic program</a:t>
            </a:r>
          </a:p>
          <a:p>
            <a:pPr lvl="1"/>
            <a:r>
              <a:rPr lang="en-US"/>
              <a:t>They allocate sufficient funding for field work and data collection</a:t>
            </a:r>
          </a:p>
          <a:p>
            <a:pPr lvl="1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1" y="159203"/>
            <a:ext cx="4982059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Present challenges &amp; experiences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/>
              <a:t>2016 – present</a:t>
            </a:r>
          </a:p>
        </p:txBody>
      </p:sp>
    </p:spTree>
    <p:extLst>
      <p:ext uri="{BB962C8B-B14F-4D97-AF65-F5344CB8AC3E}">
        <p14:creationId xmlns:p14="http://schemas.microsoft.com/office/powerpoint/2010/main" val="4071091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B6C46C-1298-41DF-BB71-F659E2CBC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6126536" cy="2139553"/>
          </a:xfrm>
        </p:spPr>
        <p:txBody>
          <a:bodyPr>
            <a:normAutofit/>
          </a:bodyPr>
          <a:lstStyle/>
          <a:p>
            <a:r>
              <a:rPr lang="en-US" sz="3200"/>
              <a:t>What AIT and GIC can offer for Myanmar universities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65EDE-2F34-4892-8254-FB902731B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" dirty="0"/>
              <a:t>Geospatial Sciences &amp; Research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913DB1E-007E-4C6F-9D19-32D2D42CFB2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59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891F0A-7027-4C3A-B928-724B19D7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77747"/>
            <a:ext cx="7886700" cy="368686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We can setup collaboration with Myanmar universities and government dept. on national level initiatives </a:t>
            </a:r>
          </a:p>
          <a:p>
            <a:pPr>
              <a:lnSpc>
                <a:spcPct val="170000"/>
              </a:lnSpc>
            </a:pPr>
            <a:r>
              <a:rPr lang="en-US" dirty="0"/>
              <a:t>Short-term consultancy together with universities</a:t>
            </a:r>
          </a:p>
          <a:p>
            <a:pPr>
              <a:lnSpc>
                <a:spcPct val="170000"/>
              </a:lnSpc>
            </a:pPr>
            <a:r>
              <a:rPr lang="en-US" dirty="0"/>
              <a:t>Long-term capacity building partnerships</a:t>
            </a:r>
          </a:p>
          <a:p>
            <a:pPr>
              <a:lnSpc>
                <a:spcPct val="170000"/>
              </a:lnSpc>
            </a:pPr>
            <a:r>
              <a:rPr lang="en-US" dirty="0"/>
              <a:t>Students to advanced research and scale-up by sending continuous students in different years in AIT graduate schools</a:t>
            </a:r>
          </a:p>
          <a:p>
            <a:pPr>
              <a:lnSpc>
                <a:spcPct val="170000"/>
              </a:lnSpc>
            </a:pPr>
            <a:r>
              <a:rPr lang="en-US" dirty="0"/>
              <a:t>Opportunities for internship students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6755A-305F-42E6-9FA3-841AC4907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352" y="159203"/>
            <a:ext cx="4588248" cy="29884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/>
              <a:t>What AIT and GIC can offer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66EF22-F00E-4EC9-A779-0C00D3ED6B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5351" y="504000"/>
            <a:ext cx="3786188" cy="194048"/>
          </a:xfrm>
        </p:spPr>
        <p:txBody>
          <a:bodyPr>
            <a:noAutofit/>
          </a:bodyPr>
          <a:lstStyle/>
          <a:p>
            <a:pPr algn="l"/>
            <a:r>
              <a:rPr lang="en-US" sz="1400" dirty="0"/>
              <a:t>in </a:t>
            </a:r>
            <a:r>
              <a:rPr lang="en" sz="1400" dirty="0"/>
              <a:t>Geospatial Sciences &amp; Research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724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"/>
            <a:ext cx="9144000" cy="417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475" y="4211050"/>
            <a:ext cx="5006775" cy="90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7791" y="4179100"/>
            <a:ext cx="2155269" cy="47212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0" y="4651225"/>
            <a:ext cx="41034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in 1959 as a Post Graduate School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Catering for higher education in Asia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2FEC8C-4B2F-41EA-B4C4-BCE9DAD43375}"/>
              </a:ext>
            </a:extLst>
          </p:cNvPr>
          <p:cNvSpPr txBox="1"/>
          <p:nvPr/>
        </p:nvSpPr>
        <p:spPr>
          <a:xfrm>
            <a:off x="576112" y="846354"/>
            <a:ext cx="3817793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/>
              <a:t>Thank you!</a:t>
            </a:r>
          </a:p>
          <a:p>
            <a:endParaRPr lang="en-US" sz="3300" b="1"/>
          </a:p>
          <a:p>
            <a:endParaRPr lang="en-US" sz="3300" b="1"/>
          </a:p>
          <a:p>
            <a:r>
              <a:rPr lang="en-US" sz="2100" b="1"/>
              <a:t>Contact us</a:t>
            </a:r>
          </a:p>
          <a:p>
            <a:r>
              <a:rPr lang="en-US" sz="2100" b="1">
                <a:hlinkClick r:id="rId2"/>
              </a:rPr>
              <a:t>kavinda@ait.ac.th</a:t>
            </a:r>
          </a:p>
          <a:p>
            <a:endParaRPr lang="en-US" sz="2100" b="1">
              <a:hlinkClick r:id="rId2"/>
            </a:endParaRPr>
          </a:p>
          <a:p>
            <a:r>
              <a:rPr lang="en-US" sz="2100" b="1">
                <a:hlinkClick r:id="rId2"/>
              </a:rPr>
              <a:t>geoinfo@ait.ac.th</a:t>
            </a:r>
            <a:endParaRPr lang="en-US" sz="2100" b="1"/>
          </a:p>
          <a:p>
            <a:r>
              <a:rPr lang="en-US" sz="2100" b="1">
                <a:hlinkClick r:id="rId3"/>
              </a:rPr>
              <a:t>www.geoinfo.ait.ac.th</a:t>
            </a:r>
            <a:endParaRPr lang="en-US" sz="2100" b="1"/>
          </a:p>
          <a:p>
            <a:r>
              <a:rPr lang="en-US" sz="2100" b="1">
                <a:hlinkClick r:id="rId4"/>
              </a:rPr>
              <a:t>www.facebook.com/gicait</a:t>
            </a:r>
            <a:endParaRPr lang="en-US" sz="2100" b="1"/>
          </a:p>
          <a:p>
            <a:endParaRPr lang="en-US" sz="2100" b="1"/>
          </a:p>
          <a:p>
            <a:r>
              <a:rPr lang="en-US" sz="2100" b="1">
                <a:hlinkClick r:id="rId5"/>
              </a:rPr>
              <a:t>www.ait.ac.th</a:t>
            </a:r>
            <a:r>
              <a:rPr lang="en-US" sz="2100" b="1"/>
              <a:t>  </a:t>
            </a:r>
          </a:p>
        </p:txBody>
      </p:sp>
      <p:pic>
        <p:nvPicPr>
          <p:cNvPr id="4" name="Picture 3" descr="A picture containing indoor, photo&#10;&#10;Description automatically generated">
            <a:extLst>
              <a:ext uri="{FF2B5EF4-FFF2-40B4-BE49-F238E27FC236}">
                <a16:creationId xmlns:a16="http://schemas.microsoft.com/office/drawing/2014/main" id="{DC5E8E10-A2BB-49F2-AA34-B91C0CDE1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22" y="249182"/>
            <a:ext cx="4133307" cy="434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6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DF8A-3D0A-47AE-8E34-05F2C173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36389"/>
            <a:ext cx="8520600" cy="572700"/>
          </a:xfrm>
        </p:spPr>
        <p:txBody>
          <a:bodyPr/>
          <a:lstStyle/>
          <a:p>
            <a:r>
              <a:rPr lang="en-US"/>
              <a:t>AIT President’s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9B155-25A1-4CF0-BD01-7D8A6813A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81925"/>
            <a:ext cx="8520600" cy="4125775"/>
          </a:xfrm>
        </p:spPr>
        <p:txBody>
          <a:bodyPr/>
          <a:lstStyle/>
          <a:p>
            <a:r>
              <a:rPr lang="en-US" sz="1600"/>
              <a:t>“Today, as we approach our 60</a:t>
            </a:r>
            <a:r>
              <a:rPr lang="en-US" sz="1600" baseline="30000"/>
              <a:t>th</a:t>
            </a:r>
            <a:r>
              <a:rPr lang="en-US" sz="1600"/>
              <a:t> Anniversary, we have over 1800 students from 45 countries on our beautiful suburban campus, and they are pursuing a stimulating education while having a vibrant international student life.  Our research on issues relevant to this region and our connections to governments and NGOs are our core strengths.  As I mentioned in my Vision Talk after I took office in September 2018, leveraging on these core strengths, </a:t>
            </a:r>
            <a:r>
              <a:rPr lang="en-US" sz="1600" u="sng">
                <a:solidFill>
                  <a:schemeClr val="tx1"/>
                </a:solidFill>
              </a:rPr>
              <a:t>AIT is moving smartly forward in the new era</a:t>
            </a:r>
            <a:r>
              <a:rPr lang="en-US" sz="1600"/>
              <a:t>, by embracing innovation, by being international, by working with enterprises, by nurturing entrepreneurship, by caring for stakeholders, and by broadening support or </a:t>
            </a:r>
            <a:r>
              <a:rPr lang="en-US" sz="1600" u="sng"/>
              <a:t>I</a:t>
            </a:r>
            <a:r>
              <a:rPr lang="en-US" sz="1600" u="sng" baseline="30000"/>
              <a:t>2</a:t>
            </a:r>
            <a:r>
              <a:rPr lang="en-US" sz="1600" u="sng"/>
              <a:t>E</a:t>
            </a:r>
            <a:r>
              <a:rPr lang="en-US" sz="1600" u="sng" baseline="30000"/>
              <a:t>2</a:t>
            </a:r>
            <a:r>
              <a:rPr lang="en-US" sz="1600" u="sng"/>
              <a:t>S</a:t>
            </a:r>
            <a:r>
              <a:rPr lang="en-US" sz="1600" u="sng" baseline="30000"/>
              <a:t>2</a:t>
            </a:r>
            <a:r>
              <a:rPr lang="en-US" sz="1600" baseline="30000"/>
              <a:t> </a:t>
            </a:r>
            <a:r>
              <a:rPr lang="en-US" sz="1600"/>
              <a:t> for short.”</a:t>
            </a:r>
          </a:p>
          <a:p>
            <a:endParaRPr lang="en-US" sz="1600"/>
          </a:p>
          <a:p>
            <a:r>
              <a:rPr lang="en-US"/>
              <a:t>What is </a:t>
            </a:r>
            <a:r>
              <a:rPr lang="en-US" u="sng">
                <a:solidFill>
                  <a:srgbClr val="CC0000"/>
                </a:solidFill>
              </a:rPr>
              <a:t>I</a:t>
            </a:r>
            <a:r>
              <a:rPr lang="en-US" u="sng" baseline="30000">
                <a:solidFill>
                  <a:srgbClr val="CC0000"/>
                </a:solidFill>
              </a:rPr>
              <a:t>2</a:t>
            </a:r>
            <a:r>
              <a:rPr lang="en-US" u="sng">
                <a:solidFill>
                  <a:srgbClr val="CC0000"/>
                </a:solidFill>
              </a:rPr>
              <a:t>E</a:t>
            </a:r>
            <a:r>
              <a:rPr lang="en-US" u="sng" baseline="30000">
                <a:solidFill>
                  <a:srgbClr val="CC0000"/>
                </a:solidFill>
              </a:rPr>
              <a:t>2</a:t>
            </a:r>
            <a:r>
              <a:rPr lang="en-US" u="sng">
                <a:solidFill>
                  <a:srgbClr val="CC0000"/>
                </a:solidFill>
              </a:rPr>
              <a:t>S</a:t>
            </a:r>
            <a:r>
              <a:rPr lang="en-US" u="sng" baseline="30000">
                <a:solidFill>
                  <a:srgbClr val="CC0000"/>
                </a:solidFill>
              </a:rPr>
              <a:t>2</a:t>
            </a:r>
            <a:r>
              <a:rPr lang="en-US"/>
              <a:t> ? </a:t>
            </a:r>
          </a:p>
          <a:p>
            <a:endParaRPr lang="en-US" sz="1600"/>
          </a:p>
          <a:p>
            <a:r>
              <a:rPr lang="en-US"/>
              <a:t>Innovation, International, Enterprises, Entrepreneurship, Stakeholders, and Support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0391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0451-6B8E-40EC-92B0-CB5002E9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7207"/>
            <a:ext cx="8520600" cy="572700"/>
          </a:xfrm>
        </p:spPr>
        <p:txBody>
          <a:bodyPr/>
          <a:lstStyle/>
          <a:p>
            <a:r>
              <a:rPr lang="en-US"/>
              <a:t>Schools of AIT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DC60E-2EDE-42F2-B1B6-55CCA4254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99390"/>
            <a:ext cx="8520600" cy="4344110"/>
          </a:xfrm>
        </p:spPr>
        <p:txBody>
          <a:bodyPr/>
          <a:lstStyle/>
          <a:p>
            <a:r>
              <a:rPr lang="en-US" dirty="0"/>
              <a:t>School of Engineering &amp; Technology </a:t>
            </a:r>
            <a:r>
              <a:rPr lang="en-US" dirty="0">
                <a:hlinkClick r:id="rId2"/>
              </a:rPr>
              <a:t>www.set.ait.ac.th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Remote Sensing and GIS Program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Data Science and AI Center Program</a:t>
            </a:r>
          </a:p>
          <a:p>
            <a:r>
              <a:rPr lang="en-US" dirty="0"/>
              <a:t>School of Environment, Resources &amp; Development </a:t>
            </a:r>
            <a:r>
              <a:rPr lang="en-US" dirty="0">
                <a:hlinkClick r:id="rId3"/>
              </a:rPr>
              <a:t>www.serd.ait.ac.th</a:t>
            </a:r>
            <a:endParaRPr lang="en-US" dirty="0"/>
          </a:p>
          <a:p>
            <a:r>
              <a:rPr lang="en-US" dirty="0"/>
              <a:t>School of Management </a:t>
            </a:r>
            <a:r>
              <a:rPr lang="en-US" dirty="0">
                <a:hlinkClick r:id="rId4"/>
              </a:rPr>
              <a:t>www.som.ait.ac.th</a:t>
            </a:r>
            <a:endParaRPr lang="en-US" dirty="0"/>
          </a:p>
          <a:p>
            <a:endParaRPr lang="en-US" dirty="0"/>
          </a:p>
          <a:p>
            <a:r>
              <a:rPr lang="en-US" dirty="0"/>
              <a:t>AIT Offers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Masters degrees: MBA, MEng, MSc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Executive Master Degree Programs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Doctoral Degrees: DEng, </a:t>
            </a:r>
            <a:r>
              <a:rPr lang="en-US" dirty="0" err="1"/>
              <a:t>DTechSc</a:t>
            </a:r>
            <a:r>
              <a:rPr lang="en-US" dirty="0"/>
              <a:t>, PhD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Diploma and Certificate Programs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An intensive English language and academic Bridging Program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Non-degree continuing education courses for practicing professionals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29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48EA83-51D8-469E-8A93-798A7A8F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726895-B569-43EE-B5D8-8E7A5F098811}"/>
              </a:ext>
            </a:extLst>
          </p:cNvPr>
          <p:cNvSpPr/>
          <p:nvPr/>
        </p:nvSpPr>
        <p:spPr>
          <a:xfrm>
            <a:off x="5315708" y="0"/>
            <a:ext cx="3828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50000"/>
                  </a:schemeClr>
                </a:solidFill>
              </a:rPr>
              <a:t>https://www.ait.ac.th/admissions/scholarships/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CF9DFA-DB21-4422-A4F5-EB8E7B740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800" y="1826445"/>
            <a:ext cx="3469236" cy="12125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921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091C-6158-4EF1-84A7-4B4F0FB6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6590"/>
            <a:ext cx="8520600" cy="572700"/>
          </a:xfrm>
        </p:spPr>
        <p:txBody>
          <a:bodyPr/>
          <a:lstStyle/>
          <a:p>
            <a:r>
              <a:rPr lang="en-US"/>
              <a:t>Outreach Centers of AIT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3236A-8018-4E74-9DA9-56C7C356D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600" y="673750"/>
            <a:ext cx="5673600" cy="297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5D80C9-F264-4E93-8AF4-838FA5864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286"/>
          <a:stretch/>
        </p:blipFill>
        <p:spPr>
          <a:xfrm>
            <a:off x="5374200" y="3640050"/>
            <a:ext cx="1620000" cy="146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6959EE-7C41-4507-9023-242F07BC1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86"/>
          <a:stretch/>
        </p:blipFill>
        <p:spPr>
          <a:xfrm>
            <a:off x="3333600" y="3644222"/>
            <a:ext cx="1620000" cy="146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173AD-0989-4D2C-A64B-6CCAF8536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13" r="35572"/>
          <a:stretch/>
        </p:blipFill>
        <p:spPr>
          <a:xfrm>
            <a:off x="871779" y="1662575"/>
            <a:ext cx="1699200" cy="15322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34B00A-ABE4-417F-BBC5-A3CAEE768A7A}"/>
              </a:ext>
            </a:extLst>
          </p:cNvPr>
          <p:cNvSpPr/>
          <p:nvPr/>
        </p:nvSpPr>
        <p:spPr>
          <a:xfrm>
            <a:off x="871779" y="1662575"/>
            <a:ext cx="1699200" cy="15322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4E02659D-E406-486D-83C5-3ACD370ED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6673" b="20477"/>
          <a:stretch/>
        </p:blipFill>
        <p:spPr>
          <a:xfrm>
            <a:off x="0" y="-22787"/>
            <a:ext cx="9144000" cy="3936251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D3619B3B-D5DF-4EAF-9FBA-9A075549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16" y="4612585"/>
            <a:ext cx="1988420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>
                <a:solidFill>
                  <a:schemeClr val="accent5">
                    <a:lumMod val="75000"/>
                  </a:schemeClr>
                </a:solidFill>
                <a:latin typeface="Calibri"/>
                <a:ea typeface="+mj-ea"/>
                <a:cs typeface="Calibri"/>
              </a:rPr>
              <a:t>Geoinformatics Center </a:t>
            </a:r>
          </a:p>
          <a:p>
            <a:pPr>
              <a:defRPr/>
            </a:pPr>
            <a:r>
              <a:rPr lang="en-US" sz="1500">
                <a:solidFill>
                  <a:schemeClr val="bg1">
                    <a:lumMod val="50000"/>
                  </a:schemeClr>
                </a:solidFill>
                <a:latin typeface="Calibri"/>
                <a:ea typeface="+mj-ea"/>
                <a:cs typeface="Calibri"/>
              </a:rPr>
              <a:t>Established in 1999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8ECA20-EA4D-46C9-8113-EB43652B6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07" y="4041552"/>
            <a:ext cx="1487087" cy="571550"/>
          </a:xfrm>
          <a:prstGeom prst="rect">
            <a:avLst/>
          </a:prstGeom>
        </p:spPr>
      </p:pic>
      <p:pic>
        <p:nvPicPr>
          <p:cNvPr id="13" name="Shape 54">
            <a:extLst>
              <a:ext uri="{FF2B5EF4-FFF2-40B4-BE49-F238E27FC236}">
                <a16:creationId xmlns:a16="http://schemas.microsoft.com/office/drawing/2014/main" id="{DD0392B5-66CA-40D4-85DA-E3CFFE9E36EB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7" t="27325" r="-833"/>
          <a:stretch/>
        </p:blipFill>
        <p:spPr>
          <a:xfrm>
            <a:off x="4196133" y="4012045"/>
            <a:ext cx="2219768" cy="5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55">
            <a:extLst>
              <a:ext uri="{FF2B5EF4-FFF2-40B4-BE49-F238E27FC236}">
                <a16:creationId xmlns:a16="http://schemas.microsoft.com/office/drawing/2014/main" id="{3BE71626-0000-4CE2-B639-90BC4F33639A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493" y="4275245"/>
            <a:ext cx="1821991" cy="82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56">
            <a:extLst>
              <a:ext uri="{FF2B5EF4-FFF2-40B4-BE49-F238E27FC236}">
                <a16:creationId xmlns:a16="http://schemas.microsoft.com/office/drawing/2014/main" id="{F3EB3757-A483-44EC-95A3-6A2711F0260F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382" y="4337961"/>
            <a:ext cx="2088953" cy="75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57">
            <a:extLst>
              <a:ext uri="{FF2B5EF4-FFF2-40B4-BE49-F238E27FC236}">
                <a16:creationId xmlns:a16="http://schemas.microsoft.com/office/drawing/2014/main" id="{AFA7B560-44AA-43D2-800A-0C9867784D27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300" y="3711699"/>
            <a:ext cx="1862775" cy="82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9D8B71-2267-4941-BE2B-645CB443EED1}"/>
              </a:ext>
            </a:extLst>
          </p:cNvPr>
          <p:cNvSpPr/>
          <p:nvPr/>
        </p:nvSpPr>
        <p:spPr>
          <a:xfrm>
            <a:off x="3148220" y="4252518"/>
            <a:ext cx="9932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Our Expertise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545113-EDA0-4758-AEC7-D4FBB6CCB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9974" y="5568"/>
            <a:ext cx="1741679" cy="3671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2CFDCF2-EC61-47B7-8F55-95A1B070BF34}"/>
              </a:ext>
            </a:extLst>
          </p:cNvPr>
          <p:cNvGrpSpPr/>
          <p:nvPr/>
        </p:nvGrpSpPr>
        <p:grpSpPr>
          <a:xfrm>
            <a:off x="283822" y="500789"/>
            <a:ext cx="7851401" cy="3176212"/>
            <a:chOff x="97439" y="620237"/>
            <a:chExt cx="10139370" cy="4234949"/>
          </a:xfrm>
        </p:grpSpPr>
        <p:pic>
          <p:nvPicPr>
            <p:cNvPr id="23" name="Picture 2" descr="IMG_0112">
              <a:extLst>
                <a:ext uri="{FF2B5EF4-FFF2-40B4-BE49-F238E27FC236}">
                  <a16:creationId xmlns:a16="http://schemas.microsoft.com/office/drawing/2014/main" id="{6C4FFBF5-7A83-4BE0-80E7-06F28C4D0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 r="1666" b="15556"/>
            <a:stretch>
              <a:fillRect/>
            </a:stretch>
          </p:blipFill>
          <p:spPr bwMode="auto">
            <a:xfrm>
              <a:off x="97439" y="620237"/>
              <a:ext cx="3001108" cy="194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6" descr="tr_1">
              <a:extLst>
                <a:ext uri="{FF2B5EF4-FFF2-40B4-BE49-F238E27FC236}">
                  <a16:creationId xmlns:a16="http://schemas.microsoft.com/office/drawing/2014/main" id="{E664426B-8FDE-435C-9150-0E04CCF4B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331" y="2871612"/>
              <a:ext cx="3012831" cy="196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9ECF903F-02D6-4E23-B2E3-4C972EC53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574" y="620237"/>
              <a:ext cx="2973266" cy="196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12E1D5-BEB3-4608-AF8D-049052718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775" y="2933592"/>
              <a:ext cx="3133034" cy="1921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1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2" name="Text Box 3"/>
          <p:cNvSpPr txBox="1">
            <a:spLocks noChangeArrowheads="1"/>
          </p:cNvSpPr>
          <p:nvPr/>
        </p:nvSpPr>
        <p:spPr bwMode="auto">
          <a:xfrm>
            <a:off x="222817" y="109818"/>
            <a:ext cx="7236803" cy="42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  <a:defRPr/>
            </a:pPr>
            <a:r>
              <a:rPr lang="en-US" sz="2175">
                <a:solidFill>
                  <a:srgbClr val="0033CC"/>
                </a:solidFill>
                <a:latin typeface="+mn-lt"/>
                <a:ea typeface="+mn-ea"/>
                <a:cs typeface="+mn-cs"/>
              </a:rPr>
              <a:t>Our Expertise</a:t>
            </a:r>
          </a:p>
        </p:txBody>
      </p:sp>
      <p:pic>
        <p:nvPicPr>
          <p:cNvPr id="7" name="Shape 54">
            <a:extLst>
              <a:ext uri="{FF2B5EF4-FFF2-40B4-BE49-F238E27FC236}">
                <a16:creationId xmlns:a16="http://schemas.microsoft.com/office/drawing/2014/main" id="{D442BDC0-F422-BC45-9720-70F7A71C19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617" t="27325" r="-833"/>
          <a:stretch/>
        </p:blipFill>
        <p:spPr>
          <a:xfrm>
            <a:off x="279997" y="863689"/>
            <a:ext cx="3385944" cy="8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55">
            <a:extLst>
              <a:ext uri="{FF2B5EF4-FFF2-40B4-BE49-F238E27FC236}">
                <a16:creationId xmlns:a16="http://schemas.microsoft.com/office/drawing/2014/main" id="{4DA5CABE-12B2-8945-8E6A-7D7D405D8CD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570" y="2642336"/>
            <a:ext cx="3271518" cy="115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56">
            <a:extLst>
              <a:ext uri="{FF2B5EF4-FFF2-40B4-BE49-F238E27FC236}">
                <a16:creationId xmlns:a16="http://schemas.microsoft.com/office/drawing/2014/main" id="{8C91FD65-62B9-4C42-A9B4-E1BFEAE3AC4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17" y="2709804"/>
            <a:ext cx="3435718" cy="115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7">
            <a:extLst>
              <a:ext uri="{FF2B5EF4-FFF2-40B4-BE49-F238E27FC236}">
                <a16:creationId xmlns:a16="http://schemas.microsoft.com/office/drawing/2014/main" id="{9118887A-9714-5848-A48F-7B0F935AA88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3061" y="523372"/>
            <a:ext cx="3199648" cy="11725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59">
            <a:extLst>
              <a:ext uri="{FF2B5EF4-FFF2-40B4-BE49-F238E27FC236}">
                <a16:creationId xmlns:a16="http://schemas.microsoft.com/office/drawing/2014/main" id="{B5DB51BC-9D2F-A246-B090-B077288C9888}"/>
              </a:ext>
            </a:extLst>
          </p:cNvPr>
          <p:cNvSpPr txBox="1"/>
          <p:nvPr/>
        </p:nvSpPr>
        <p:spPr>
          <a:xfrm>
            <a:off x="194931" y="1578854"/>
            <a:ext cx="4313204" cy="83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140" tIns="77140" rIns="77140" bIns="77140" anchor="t" anchorCtr="0">
            <a:noAutofit/>
          </a:bodyPr>
          <a:lstStyle/>
          <a:p>
            <a:pPr marL="332185" indent="-214313">
              <a:buSzPts val="1400"/>
              <a:buFont typeface="Arial" panose="020B0604020202020204" pitchFamily="34" charset="0"/>
              <a:buChar char="•"/>
            </a:pPr>
            <a:r>
              <a:rPr lang="en">
                <a:latin typeface="Calibri" panose="020F0502020204030204" pitchFamily="34" charset="0"/>
                <a:ea typeface="Fira Sans"/>
                <a:cs typeface="Calibri" panose="020F0502020204030204" pitchFamily="34" charset="0"/>
                <a:sym typeface="Fira Sans"/>
              </a:rPr>
              <a:t>Processing optical, radar &amp; LIDAR data</a:t>
            </a:r>
            <a:endParaRPr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  <a:p>
            <a:pPr marL="332185" indent="-214313">
              <a:buSzPts val="1400"/>
              <a:buFont typeface="Arial" panose="020B0604020202020204" pitchFamily="34" charset="0"/>
              <a:buChar char="•"/>
            </a:pPr>
            <a:r>
              <a:rPr lang="en">
                <a:latin typeface="Calibri" panose="020F0502020204030204" pitchFamily="34" charset="0"/>
                <a:ea typeface="Fira Sans"/>
                <a:cs typeface="Calibri" panose="020F0502020204030204" pitchFamily="34" charset="0"/>
                <a:sym typeface="Fira Sans"/>
              </a:rPr>
              <a:t>Unmanned Aerial Vehicles (UAV)</a:t>
            </a:r>
            <a:endParaRPr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  <a:p>
            <a:pPr marL="332185" indent="-214313">
              <a:buSzPts val="1400"/>
              <a:buFont typeface="Arial" panose="020B0604020202020204" pitchFamily="34" charset="0"/>
              <a:buChar char="•"/>
            </a:pPr>
            <a:r>
              <a:rPr lang="en">
                <a:latin typeface="Calibri" panose="020F0502020204030204" pitchFamily="34" charset="0"/>
                <a:ea typeface="Fira Sans"/>
                <a:cs typeface="Calibri" panose="020F0502020204030204" pitchFamily="34" charset="0"/>
                <a:sym typeface="Fira Sans"/>
              </a:rPr>
              <a:t>Geospatial products combined with RS and GIS data</a:t>
            </a:r>
            <a:endParaRPr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>
              <a:latin typeface="Calibri" panose="020F0502020204030204" pitchFamily="34" charset="0"/>
              <a:ea typeface="Fira Sans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12" name="Shape 60">
            <a:extLst>
              <a:ext uri="{FF2B5EF4-FFF2-40B4-BE49-F238E27FC236}">
                <a16:creationId xmlns:a16="http://schemas.microsoft.com/office/drawing/2014/main" id="{7D21DBDA-C6D7-7745-88AC-229F9B416654}"/>
              </a:ext>
            </a:extLst>
          </p:cNvPr>
          <p:cNvSpPr txBox="1"/>
          <p:nvPr/>
        </p:nvSpPr>
        <p:spPr>
          <a:xfrm>
            <a:off x="4490191" y="1509232"/>
            <a:ext cx="4187250" cy="120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140" tIns="77140" rIns="77140" bIns="77140" anchor="t" anchorCtr="0">
            <a:noAutofit/>
          </a:bodyPr>
          <a:lstStyle/>
          <a:p>
            <a:pPr marL="403622" indent="-285750">
              <a:buSzPts val="1400"/>
              <a:buFont typeface="Arial" panose="020B0604020202020204" pitchFamily="34" charset="0"/>
              <a:buChar char="•"/>
            </a:pPr>
            <a:r>
              <a:rPr lang="en">
                <a:latin typeface="Calibri" panose="020F0502020204030204" pitchFamily="34" charset="0"/>
                <a:cs typeface="Calibri" panose="020F0502020204030204" pitchFamily="34" charset="0"/>
                <a:sym typeface="Fira Sans"/>
              </a:rPr>
              <a:t>Satellite Imagery for environmental monitoring </a:t>
            </a:r>
            <a:endParaRPr>
              <a:latin typeface="Calibri" panose="020F0502020204030204" pitchFamily="34" charset="0"/>
              <a:cs typeface="Calibri" panose="020F0502020204030204" pitchFamily="34" charset="0"/>
              <a:sym typeface="Fira Sans"/>
            </a:endParaRPr>
          </a:p>
          <a:p>
            <a:pPr marL="403622" indent="-285750">
              <a:buSzPts val="1400"/>
              <a:buFont typeface="Arial" panose="020B0604020202020204" pitchFamily="34" charset="0"/>
              <a:buChar char="•"/>
            </a:pPr>
            <a:r>
              <a:rPr lang="en">
                <a:latin typeface="Calibri" panose="020F0502020204030204" pitchFamily="34" charset="0"/>
                <a:cs typeface="Calibri" panose="020F0502020204030204" pitchFamily="34" charset="0"/>
                <a:sym typeface="Fira Sans"/>
              </a:rPr>
              <a:t>Landuse and landcover change mapping, biomass estimation, crop monitoring, yield forecasting, drought monitoring, coastal erosion mapping and modeling and urban environmental modeling. </a:t>
            </a:r>
            <a:endParaRPr>
              <a:latin typeface="Calibri" panose="020F0502020204030204" pitchFamily="34" charset="0"/>
              <a:cs typeface="Calibri" panose="020F0502020204030204" pitchFamily="34" charset="0"/>
              <a:sym typeface="Fira Sans"/>
            </a:endParaRPr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2EAF4BFE-8848-3F42-BD05-6179FC147B86}"/>
              </a:ext>
            </a:extLst>
          </p:cNvPr>
          <p:cNvSpPr txBox="1"/>
          <p:nvPr/>
        </p:nvSpPr>
        <p:spPr>
          <a:xfrm>
            <a:off x="4623060" y="3695664"/>
            <a:ext cx="3736139" cy="83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140" tIns="77140" rIns="77140" bIns="7714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32185" indent="-214313">
              <a:buSzPts val="14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Fira Sans"/>
                <a:cs typeface="Calibri" panose="020F0502020204030204" pitchFamily="34" charset="0"/>
              </a:defRPr>
            </a:lvl1pPr>
          </a:lstStyle>
          <a:p>
            <a:r>
              <a:rPr lang="en">
                <a:sym typeface="Fira Sans"/>
              </a:rPr>
              <a:t>GIC organizes a number of training courses in a variety of fields </a:t>
            </a:r>
            <a:endParaRPr>
              <a:sym typeface="Fira Sans"/>
            </a:endParaRPr>
          </a:p>
          <a:p>
            <a:r>
              <a:rPr lang="en">
                <a:sym typeface="Fira Sans"/>
              </a:rPr>
              <a:t>Practical courses led by experts</a:t>
            </a:r>
            <a:endParaRPr>
              <a:sym typeface="Fira Sans"/>
            </a:endParaRPr>
          </a:p>
          <a:p>
            <a:endParaRPr>
              <a:sym typeface="Fira Sans"/>
            </a:endParaRPr>
          </a:p>
        </p:txBody>
      </p:sp>
      <p:sp>
        <p:nvSpPr>
          <p:cNvPr id="14" name="Shape 62">
            <a:extLst>
              <a:ext uri="{FF2B5EF4-FFF2-40B4-BE49-F238E27FC236}">
                <a16:creationId xmlns:a16="http://schemas.microsoft.com/office/drawing/2014/main" id="{DEBCDA1E-45DF-3C4F-BF31-CB9EC56FBF04}"/>
              </a:ext>
            </a:extLst>
          </p:cNvPr>
          <p:cNvSpPr txBox="1"/>
          <p:nvPr/>
        </p:nvSpPr>
        <p:spPr>
          <a:xfrm>
            <a:off x="222816" y="3751447"/>
            <a:ext cx="4118783" cy="100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140" tIns="77140" rIns="77140" bIns="7714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32185" indent="-214313">
              <a:buSzPts val="14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Fira Sans"/>
                <a:cs typeface="Calibri" panose="020F0502020204030204" pitchFamily="34" charset="0"/>
              </a:defRPr>
            </a:lvl1pPr>
          </a:lstStyle>
          <a:p>
            <a:r>
              <a:rPr lang="en">
                <a:sym typeface="Fira Sans"/>
              </a:rPr>
              <a:t>Floods, landslides, tropical cyclones, earthquakes and tsunami</a:t>
            </a:r>
            <a:endParaRPr>
              <a:sym typeface="Fira Sans"/>
            </a:endParaRPr>
          </a:p>
          <a:p>
            <a:r>
              <a:rPr lang="en">
                <a:sym typeface="Fira Sans"/>
              </a:rPr>
              <a:t>Sentinel Asia - PDAN</a:t>
            </a:r>
            <a:endParaRPr>
              <a:sym typeface="Fira Sans"/>
            </a:endParaRPr>
          </a:p>
          <a:p>
            <a:r>
              <a:rPr lang="en">
                <a:sym typeface="Fira Sans"/>
              </a:rPr>
              <a:t>Emergency response data </a:t>
            </a:r>
            <a:endParaRPr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37339218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1642</Words>
  <Application>Microsoft Office PowerPoint</Application>
  <PresentationFormat>On-screen Show (16:9)</PresentationFormat>
  <Paragraphs>257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Kalinga</vt:lpstr>
      <vt:lpstr>Simple Light</vt:lpstr>
      <vt:lpstr>Office Theme</vt:lpstr>
      <vt:lpstr>Sharing Experiences &amp; Challenges in Geospatial Partnerships  </vt:lpstr>
      <vt:lpstr>Outline</vt:lpstr>
      <vt:lpstr>PowerPoint Presentation</vt:lpstr>
      <vt:lpstr>AIT President’s Message</vt:lpstr>
      <vt:lpstr>Schools of AIT</vt:lpstr>
      <vt:lpstr>PowerPoint Presentation</vt:lpstr>
      <vt:lpstr>Outreach Centers of AIT</vt:lpstr>
      <vt:lpstr>PowerPoint Presentation</vt:lpstr>
      <vt:lpstr>PowerPoint Presentation</vt:lpstr>
      <vt:lpstr>Our Activities</vt:lpstr>
      <vt:lpstr>Ongoing/Upcoming Activities</vt:lpstr>
      <vt:lpstr>Our Active Partners</vt:lpstr>
      <vt:lpstr>GIC’s challenges &amp; strategies</vt:lpstr>
      <vt:lpstr>GIC’s challenges &amp; strategies</vt:lpstr>
      <vt:lpstr>How to survive with disruptive technologies</vt:lpstr>
      <vt:lpstr>Maintaining staff</vt:lpstr>
      <vt:lpstr>How to do appropriate investment</vt:lpstr>
      <vt:lpstr>MITR PHOL expectations in the field of geoinformatics</vt:lpstr>
      <vt:lpstr>Resources</vt:lpstr>
      <vt:lpstr>Funding sources</vt:lpstr>
      <vt:lpstr>Success story of building new partnerships &amp; way forward</vt:lpstr>
      <vt:lpstr>New partnership &amp; way forward</vt:lpstr>
      <vt:lpstr>Personal experience</vt:lpstr>
      <vt:lpstr>Sri Lankan context</vt:lpstr>
      <vt:lpstr>Asian context</vt:lpstr>
      <vt:lpstr>Experience in Japan</vt:lpstr>
      <vt:lpstr>Present challenges &amp; experiences</vt:lpstr>
      <vt:lpstr>What AIT and GIC can offer for Myanmar universities</vt:lpstr>
      <vt:lpstr>What AIT and GIC can offer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Experience &amp; Potential Opportunities</dc:title>
  <cp:lastModifiedBy>Kavinda Gunasekara</cp:lastModifiedBy>
  <cp:revision>1</cp:revision>
  <dcterms:modified xsi:type="dcterms:W3CDTF">2019-03-12T06:39:16Z</dcterms:modified>
</cp:coreProperties>
</file>